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JOB: The title slide. Open strong. Put the webinar title (a clear big promise) and the presenter name. Keep it clean and credibility-forward, not a resume dump. This slide is on screen as people arrive, so it should already tease the transformation.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JOB: Start the Stack. Name the core offer and describe what it is plus the outcome it delivers. Show it on its own slide and state its standalone dollar value. This is item one of the running value stack that grows through the next slides.</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JOB: Stack the bonuses. Each bonus should knock out a leftover objection, often one bonus per Secret (tying back to the vehicle / internal / external belief breaks). Give each its own dollar value and keep the running total growing. Use the stacking line out loud.</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JOB: Show the full stacked value adding up. Sum everything and frame it against a bigger anchor (if you bought all this separately it would cost $X). The visual stack growing is what makes the price on the next slide feel like an obvious deal.</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JOB: Reveal the actual price, framed as a steep discount off the stacked value. By now the perceived value should make the price feel small. Anchor high (the stack), then drop to the real number. Do not apologize for the price, state it with confidence.</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JOB: Handle risk. The guarantee removes the last objection by shifting risk off the buyer and onto you. Make it specific and generous enough to feel safe. This is what lets a fence-sitter say yes.</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JOB: Add real urgency and scarcity so people act now instead of later (later means never). Pick one or combine: a fast-action bonus, a hard deadline, or limited quantity. It must be true. False scarcity destroys trust.</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JOB: The call to action. Tell them exactly how to buy (button, link, phone number) and repeat it clearly and often, increasing frequency as you close. Every objection you answer should end by pointing right back to this CTA.</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JOB: Optional live close. Handle objections in Q&amp;A, and make each answer route back to the CTA. Close with gratitude, restate the big promise and the urgency once more. This is the last chance to convert the fence-sitters.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JOB: Grab attention and set the frame. State the BIG PROMISE (what they walk away with if they stay to the end) and hand them a RULER: a specific way to measure success so they judge themselves by your metric, not their own doubt. Set the expectation: stick around to the end, there is something special for people who finish. 5 to 10 min.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JOB: Focus the audience on the single valuable thing you will teach. Do NOT promise five things. One clear teaching keeps attention and sets up the Big Domino later. Clarity here is what makes the rest of the webinar land.</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JOB: The Epiphany Bridge. Tell YOUR transformation story so the audience FEELS what you felt and arrives at the same conclusion you did. Before (the struggle), the epiphany (the turning point), after (the result). The story builds trust and authority and it sets up the belief shift. End it by bridging into the ONE belief / Big Domino. 10 to 15 min.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JOB: The Big Domino is the single belief that, once accepted, knocks down every other objection. Do not split focus across multiple ideas, conversions collapse when you do. Classic form: 'If I can convince you of [ONE THING], you have to take the next step.' Name your framework/method here, this becomes the VEHICLE the 3 Secrets defend.</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JOB (Secret 1): This makes them believe the OPPORTUNITY works, before you ever mention your product. Run the mini-structure: state the false belief, tell a short story that breaks it, teach ONE real piece of value, land the new belief, then trial close with an easy yes/no. Aim for a small 'yes' every few minutes. The 3 Secrets are the core content block, about 30 to 40 minutes total.</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JOB (Secret 2): This dissolves self-doubt: not technical enough, not smart enough, not me. Yes, you. Run the mini-structure: state the false belief, tell a short story that breaks it, teach ONE real piece of value, land the new belief, then trial close with an easy yes/no. Aim for a small 'yes' every few minutes. The 3 Secrets are the core content block, about 30 to 40 minutes total.</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JOB (Secret 3): This removes the last external objections: no time, no money, no resources, no support. Run the mini-structure: state the false belief, tell a short story that breaks it, teach ONE real piece of value, land the new belief, then trial close with an easy yes/no. Aim for a small 'yes' every few minutes. The 3 Secrets are the core content block, about 30 to 40 minutes total.</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JOB: The pivot from teaching to selling. Ask the magic transition question, then ask PERMISSION to pitch. Waiting for the yes earns the right to sell without breaking trust. Keep this slide simple, it is a verbal moment more than a visual one. 2 to 3 min.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6.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3.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1.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3.jp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4.jp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5.jp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conference-audience.jpg"/>
          <p:cNvPicPr>
            <a:picLocks noChangeAspect="1"/>
          </p:cNvPicPr>
          <p:nvPr/>
        </p:nvPicPr>
        <p:blipFill>
          <a:blip r:embed="rId2"/>
          <a:srcRect l="20335" r="20335"/>
          <a:stretch>
            <a:fillRect/>
          </a:stretch>
        </p:blipFill>
        <p:spPr>
          <a:xfrm>
            <a:off x="6766560" y="0"/>
            <a:ext cx="5425135" cy="6858000"/>
          </a:xfrm>
          <a:prstGeom prst="rect">
            <a:avLst/>
          </a:prstGeom>
        </p:spPr>
      </p:pic>
      <p:sp>
        <p:nvSpPr>
          <p:cNvPr id="4" name="Rectangle 3"/>
          <p:cNvSpPr/>
          <p:nvPr/>
        </p:nvSpPr>
        <p:spPr>
          <a:xfrm>
            <a:off x="0" y="0"/>
            <a:ext cx="676656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6656832" y="0"/>
            <a:ext cx="109728" cy="685800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6" name="Picture 5" descr="logo.png"/>
          <p:cNvPicPr>
            <a:picLocks noChangeAspect="1"/>
          </p:cNvPicPr>
          <p:nvPr/>
        </p:nvPicPr>
        <p:blipFill>
          <a:blip r:embed="rId3"/>
          <a:stretch>
            <a:fillRect/>
          </a:stretch>
        </p:blipFill>
        <p:spPr>
          <a:xfrm>
            <a:off x="640080" y="548640"/>
            <a:ext cx="1931944" cy="868680"/>
          </a:xfrm>
          <a:prstGeom prst="rect">
            <a:avLst/>
          </a:prstGeom>
        </p:spPr>
      </p:pic>
      <p:sp>
        <p:nvSpPr>
          <p:cNvPr id="7" name="TextBox 6"/>
          <p:cNvSpPr txBox="1"/>
          <p:nvPr/>
        </p:nvSpPr>
        <p:spPr>
          <a:xfrm>
            <a:off x="640080" y="1737360"/>
            <a:ext cx="5760720" cy="548640"/>
          </a:xfrm>
          <a:prstGeom prst="rect">
            <a:avLst/>
          </a:prstGeom>
          <a:noFill/>
        </p:spPr>
        <p:txBody>
          <a:bodyPr wrap="square" anchor="t" lIns="45720" rIns="45720" tIns="18288" bIns="18288">
            <a:spAutoFit/>
          </a:bodyPr>
          <a:lstStyle/>
          <a:p>
            <a:pPr algn="l">
              <a:spcAft>
                <a:spcPts val="600"/>
              </a:spcAft>
            </a:pPr>
            <a:r>
              <a:rPr sz="2000" b="1" i="0">
                <a:solidFill>
                  <a:srgbClr val="B08A2E"/>
                </a:solidFill>
                <a:latin typeface="Calibri"/>
              </a:rPr>
              <a:t>THE PERFECT WEBINAR</a:t>
            </a:r>
          </a:p>
        </p:txBody>
      </p:sp>
      <p:sp>
        <p:nvSpPr>
          <p:cNvPr id="8" name="TextBox 7"/>
          <p:cNvSpPr txBox="1"/>
          <p:nvPr/>
        </p:nvSpPr>
        <p:spPr>
          <a:xfrm>
            <a:off x="640080" y="2286000"/>
            <a:ext cx="5852160" cy="1737360"/>
          </a:xfrm>
          <a:prstGeom prst="rect">
            <a:avLst/>
          </a:prstGeom>
          <a:noFill/>
        </p:spPr>
        <p:txBody>
          <a:bodyPr wrap="square" anchor="t" lIns="45720" rIns="45720" tIns="18288" bIns="18288">
            <a:spAutoFit/>
          </a:bodyPr>
          <a:lstStyle/>
          <a:p>
            <a:pPr algn="l">
              <a:spcAft>
                <a:spcPts val="600"/>
              </a:spcAft>
            </a:pPr>
            <a:r>
              <a:rPr sz="4400" b="0" i="1">
                <a:solidFill>
                  <a:srgbClr val="6B6B6B"/>
                </a:solidFill>
                <a:latin typeface="Calibri"/>
              </a:rPr>
              <a:t>[ Your Webinar Title Goes Here ]</a:t>
            </a:r>
          </a:p>
        </p:txBody>
      </p:sp>
      <p:sp>
        <p:nvSpPr>
          <p:cNvPr id="9" name="Rectangle 8"/>
          <p:cNvSpPr/>
          <p:nvPr/>
        </p:nvSpPr>
        <p:spPr>
          <a:xfrm>
            <a:off x="640080" y="4160520"/>
            <a:ext cx="2926080" cy="4572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40080" y="4343400"/>
            <a:ext cx="5852160" cy="731520"/>
          </a:xfrm>
          <a:prstGeom prst="rect">
            <a:avLst/>
          </a:prstGeom>
          <a:noFill/>
        </p:spPr>
        <p:txBody>
          <a:bodyPr wrap="square" anchor="t" lIns="45720" rIns="45720" tIns="18288" bIns="18288">
            <a:spAutoFit/>
          </a:bodyPr>
          <a:lstStyle/>
          <a:p>
            <a:pPr algn="l">
              <a:spcAft>
                <a:spcPts val="600"/>
              </a:spcAft>
            </a:pPr>
            <a:r>
              <a:rPr sz="2600" b="1" i="0">
                <a:solidFill>
                  <a:srgbClr val="1A1A1A"/>
                </a:solidFill>
                <a:latin typeface="Calibri"/>
              </a:rPr>
              <a:t>Presented by  [ Presenter Name ]</a:t>
            </a:r>
          </a:p>
        </p:txBody>
      </p:sp>
      <p:sp>
        <p:nvSpPr>
          <p:cNvPr id="11" name="TextBox 10"/>
          <p:cNvSpPr txBox="1"/>
          <p:nvPr/>
        </p:nvSpPr>
        <p:spPr>
          <a:xfrm>
            <a:off x="640080" y="4983480"/>
            <a:ext cx="5852160" cy="640080"/>
          </a:xfrm>
          <a:prstGeom prst="rect">
            <a:avLst/>
          </a:prstGeom>
          <a:noFill/>
        </p:spPr>
        <p:txBody>
          <a:bodyPr wrap="square" anchor="t" lIns="45720" rIns="45720" tIns="18288" bIns="18288">
            <a:spAutoFit/>
          </a:bodyPr>
          <a:lstStyle/>
          <a:p>
            <a:pPr algn="l">
              <a:spcAft>
                <a:spcPts val="600"/>
              </a:spcAft>
            </a:pPr>
            <a:r>
              <a:rPr sz="2200" b="0" i="1">
                <a:solidFill>
                  <a:srgbClr val="6B6B6B"/>
                </a:solidFill>
                <a:latin typeface="Calibri"/>
              </a:rPr>
              <a:t>[ Title / Company / Credibility line ]</a:t>
            </a:r>
          </a:p>
        </p:txBody>
      </p:sp>
      <p:sp>
        <p:nvSpPr>
          <p:cNvPr id="12" name="TextBox 11"/>
          <p:cNvSpPr txBox="1"/>
          <p:nvPr/>
        </p:nvSpPr>
        <p:spPr>
          <a:xfrm>
            <a:off x="640080" y="6126480"/>
            <a:ext cx="5852160" cy="457200"/>
          </a:xfrm>
          <a:prstGeom prst="rect">
            <a:avLst/>
          </a:prstGeom>
          <a:noFill/>
        </p:spPr>
        <p:txBody>
          <a:bodyPr wrap="square" anchor="t" lIns="45720" rIns="45720" tIns="18288" bIns="18288">
            <a:spAutoFit/>
          </a:bodyPr>
          <a:lstStyle/>
          <a:p>
            <a:pPr algn="l">
              <a:spcAft>
                <a:spcPts val="600"/>
              </a:spcAft>
            </a:pPr>
            <a:r>
              <a:rPr sz="1400" b="0" i="0">
                <a:solidFill>
                  <a:srgbClr val="6B6B6B"/>
                </a:solidFill>
                <a:latin typeface="Calibri"/>
              </a:rPr>
              <a:t>Russell Brunson Perfect Webinar Framework  |  Fill-in template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201168"/>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384048"/>
            <a:ext cx="7315200" cy="457200"/>
          </a:xfrm>
          <a:prstGeom prst="rect">
            <a:avLst/>
          </a:prstGeom>
          <a:noFill/>
        </p:spPr>
        <p:txBody>
          <a:bodyPr wrap="square" anchor="t" lIns="45720" rIns="45720" tIns="18288" bIns="18288">
            <a:spAutoFit/>
          </a:bodyPr>
          <a:lstStyle/>
          <a:p>
            <a:pPr algn="l">
              <a:spcAft>
                <a:spcPts val="600"/>
              </a:spcAft>
            </a:pPr>
            <a:r>
              <a:rPr sz="1500" b="1" i="0">
                <a:solidFill>
                  <a:srgbClr val="B08A2E"/>
                </a:solidFill>
                <a:latin typeface="Calibri"/>
              </a:rPr>
              <a:t>THE STACK</a:t>
            </a:r>
          </a:p>
        </p:txBody>
      </p:sp>
      <p:pic>
        <p:nvPicPr>
          <p:cNvPr id="5" name="Picture 4" descr="logo.png"/>
          <p:cNvPicPr>
            <a:picLocks noChangeAspect="1"/>
          </p:cNvPicPr>
          <p:nvPr/>
        </p:nvPicPr>
        <p:blipFill>
          <a:blip r:embed="rId2"/>
          <a:stretch>
            <a:fillRect/>
          </a:stretch>
        </p:blipFill>
        <p:spPr>
          <a:xfrm>
            <a:off x="10744200" y="384048"/>
            <a:ext cx="854122" cy="384048"/>
          </a:xfrm>
          <a:prstGeom prst="rect">
            <a:avLst/>
          </a:prstGeom>
        </p:spPr>
      </p:pic>
      <p:sp>
        <p:nvSpPr>
          <p:cNvPr id="6" name="Rectangle 5"/>
          <p:cNvSpPr/>
          <p:nvPr/>
        </p:nvSpPr>
        <p:spPr>
          <a:xfrm>
            <a:off x="640080" y="932688"/>
            <a:ext cx="146304" cy="82296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822960"/>
            <a:ext cx="10424160" cy="1188720"/>
          </a:xfrm>
          <a:prstGeom prst="rect">
            <a:avLst/>
          </a:prstGeom>
          <a:noFill/>
        </p:spPr>
        <p:txBody>
          <a:bodyPr wrap="square" anchor="t" lIns="45720" rIns="45720" tIns="18288" bIns="18288">
            <a:spAutoFit/>
          </a:bodyPr>
          <a:lstStyle/>
          <a:p>
            <a:pPr algn="l">
              <a:spcAft>
                <a:spcPts val="600"/>
              </a:spcAft>
            </a:pPr>
            <a:r>
              <a:rPr sz="4600" b="1" i="0">
                <a:solidFill>
                  <a:srgbClr val="B08A2E"/>
                </a:solidFill>
                <a:latin typeface="Georgia"/>
              </a:rPr>
              <a:t>The Offer</a:t>
            </a:r>
          </a:p>
        </p:txBody>
      </p:sp>
      <p:sp>
        <p:nvSpPr>
          <p:cNvPr id="8" name="TextBox 7"/>
          <p:cNvSpPr txBox="1"/>
          <p:nvPr/>
        </p:nvSpPr>
        <p:spPr>
          <a:xfrm>
            <a:off x="640080" y="2103120"/>
            <a:ext cx="6583680" cy="640080"/>
          </a:xfrm>
          <a:prstGeom prst="rect">
            <a:avLst/>
          </a:prstGeom>
          <a:noFill/>
        </p:spPr>
        <p:txBody>
          <a:bodyPr wrap="square" anchor="t" lIns="45720" rIns="45720" tIns="18288" bIns="18288">
            <a:spAutoFit/>
          </a:bodyPr>
          <a:lstStyle/>
          <a:p>
            <a:pPr algn="l">
              <a:spcAft>
                <a:spcPts val="600"/>
              </a:spcAft>
            </a:pPr>
            <a:r>
              <a:rPr sz="2400" b="1" i="0">
                <a:solidFill>
                  <a:srgbClr val="B08A2E"/>
                </a:solidFill>
                <a:latin typeface="Calibri"/>
              </a:rPr>
              <a:t>Introduce the core offer by name:</a:t>
            </a:r>
          </a:p>
        </p:txBody>
      </p:sp>
      <p:sp>
        <p:nvSpPr>
          <p:cNvPr id="9" name="TextBox 8"/>
          <p:cNvSpPr txBox="1"/>
          <p:nvPr/>
        </p:nvSpPr>
        <p:spPr>
          <a:xfrm>
            <a:off x="640080" y="2743200"/>
            <a:ext cx="6583680" cy="914400"/>
          </a:xfrm>
          <a:prstGeom prst="rect">
            <a:avLst/>
          </a:prstGeom>
          <a:noFill/>
        </p:spPr>
        <p:txBody>
          <a:bodyPr wrap="square" anchor="t" lIns="45720" rIns="45720" tIns="18288" bIns="18288">
            <a:spAutoFit/>
          </a:bodyPr>
          <a:lstStyle/>
          <a:p>
            <a:pPr algn="l">
              <a:spcAft>
                <a:spcPts val="600"/>
              </a:spcAft>
            </a:pPr>
            <a:r>
              <a:rPr sz="3400" b="0" i="1">
                <a:solidFill>
                  <a:srgbClr val="6B6B6B"/>
                </a:solidFill>
                <a:latin typeface="Calibri"/>
              </a:rPr>
              <a:t>[ Product / Program / Service Name ]</a:t>
            </a:r>
          </a:p>
        </p:txBody>
      </p:sp>
      <p:sp>
        <p:nvSpPr>
          <p:cNvPr id="10" name="TextBox 9"/>
          <p:cNvSpPr txBox="1"/>
          <p:nvPr/>
        </p:nvSpPr>
        <p:spPr>
          <a:xfrm>
            <a:off x="640080" y="3840480"/>
            <a:ext cx="6583680" cy="2194560"/>
          </a:xfrm>
          <a:prstGeom prst="rect">
            <a:avLst/>
          </a:prstGeom>
          <a:noFill/>
        </p:spPr>
        <p:txBody>
          <a:bodyPr wrap="square" anchor="t" lIns="45720" rIns="45720" tIns="18288" bIns="18288">
            <a:spAutoFit/>
          </a:bodyPr>
          <a:lstStyle/>
          <a:p>
            <a:pPr algn="l">
              <a:spcAft>
                <a:spcPts val="600"/>
              </a:spcAft>
            </a:pPr>
            <a:r>
              <a:rPr sz="2200" b="1" i="0">
                <a:solidFill>
                  <a:srgbClr val="1A1A1A"/>
                </a:solidFill>
                <a:latin typeface="Calibri"/>
              </a:rPr>
              <a:t>What it is:</a:t>
            </a:r>
          </a:p>
          <a:p>
            <a:pPr algn="l">
              <a:spcAft>
                <a:spcPts val="600"/>
              </a:spcAft>
            </a:pPr>
            <a:r>
              <a:rPr sz="2400" b="0" i="1">
                <a:solidFill>
                  <a:srgbClr val="6B6B6B"/>
                </a:solidFill>
                <a:latin typeface="Calibri"/>
              </a:rPr>
              <a:t>[ What they get and the outcome it delivers ]</a:t>
            </a:r>
          </a:p>
          <a:p>
            <a:pPr algn="l">
              <a:spcAft>
                <a:spcPts val="600"/>
              </a:spcAft>
            </a:pPr>
            <a:r>
              <a:rPr sz="2200" b="1" i="0">
                <a:solidFill>
                  <a:srgbClr val="C7A24B"/>
                </a:solidFill>
                <a:latin typeface="Calibri"/>
              </a:rPr>
              <a:t>Standalone value:</a:t>
            </a:r>
          </a:p>
          <a:p>
            <a:pPr algn="l">
              <a:spcAft>
                <a:spcPts val="600"/>
              </a:spcAft>
            </a:pPr>
            <a:r>
              <a:rPr sz="2600" b="0" i="1">
                <a:solidFill>
                  <a:srgbClr val="6B6B6B"/>
                </a:solidFill>
                <a:latin typeface="Calibri"/>
              </a:rPr>
              <a:t>[ $ value ]</a:t>
            </a:r>
          </a:p>
        </p:txBody>
      </p:sp>
      <p:sp>
        <p:nvSpPr>
          <p:cNvPr id="11" name="Rectangle 10"/>
          <p:cNvSpPr/>
          <p:nvPr/>
        </p:nvSpPr>
        <p:spPr>
          <a:xfrm>
            <a:off x="7498079" y="2103120"/>
            <a:ext cx="4023360" cy="3931920"/>
          </a:xfrm>
          <a:prstGeom prst="rect">
            <a:avLst/>
          </a:prstGeom>
          <a:solidFill>
            <a:srgbClr val="F7F3E9"/>
          </a:solidFill>
          <a:ln w="19050">
            <a:solidFill>
              <a:srgbClr val="C9BDA0"/>
            </a:solidFill>
            <a:prstDash val="sysDash"/>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800" b="1">
                <a:solidFill>
                  <a:srgbClr val="6B6B6B"/>
                </a:solidFill>
                <a:latin typeface="Calibri"/>
              </a:rPr>
              <a:t>[ IMAGE / VISUAL ]
(product / offer mockup)</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201168"/>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384048"/>
            <a:ext cx="7315200" cy="457200"/>
          </a:xfrm>
          <a:prstGeom prst="rect">
            <a:avLst/>
          </a:prstGeom>
          <a:noFill/>
        </p:spPr>
        <p:txBody>
          <a:bodyPr wrap="square" anchor="t" lIns="45720" rIns="45720" tIns="18288" bIns="18288">
            <a:spAutoFit/>
          </a:bodyPr>
          <a:lstStyle/>
          <a:p>
            <a:pPr algn="l">
              <a:spcAft>
                <a:spcPts val="600"/>
              </a:spcAft>
            </a:pPr>
            <a:r>
              <a:rPr sz="1500" b="1" i="0">
                <a:solidFill>
                  <a:srgbClr val="B08A2E"/>
                </a:solidFill>
                <a:latin typeface="Calibri"/>
              </a:rPr>
              <a:t>THE STACK</a:t>
            </a:r>
          </a:p>
        </p:txBody>
      </p:sp>
      <p:pic>
        <p:nvPicPr>
          <p:cNvPr id="5" name="Picture 4" descr="logo.png"/>
          <p:cNvPicPr>
            <a:picLocks noChangeAspect="1"/>
          </p:cNvPicPr>
          <p:nvPr/>
        </p:nvPicPr>
        <p:blipFill>
          <a:blip r:embed="rId2"/>
          <a:stretch>
            <a:fillRect/>
          </a:stretch>
        </p:blipFill>
        <p:spPr>
          <a:xfrm>
            <a:off x="10744200" y="384048"/>
            <a:ext cx="854122" cy="384048"/>
          </a:xfrm>
          <a:prstGeom prst="rect">
            <a:avLst/>
          </a:prstGeom>
        </p:spPr>
      </p:pic>
      <p:sp>
        <p:nvSpPr>
          <p:cNvPr id="6" name="Rectangle 5"/>
          <p:cNvSpPr/>
          <p:nvPr/>
        </p:nvSpPr>
        <p:spPr>
          <a:xfrm>
            <a:off x="640080" y="932688"/>
            <a:ext cx="146304" cy="82296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822960"/>
            <a:ext cx="10424160" cy="1188720"/>
          </a:xfrm>
          <a:prstGeom prst="rect">
            <a:avLst/>
          </a:prstGeom>
          <a:noFill/>
        </p:spPr>
        <p:txBody>
          <a:bodyPr wrap="square" anchor="t" lIns="45720" rIns="45720" tIns="18288" bIns="18288">
            <a:spAutoFit/>
          </a:bodyPr>
          <a:lstStyle/>
          <a:p>
            <a:pPr algn="l">
              <a:spcAft>
                <a:spcPts val="600"/>
              </a:spcAft>
            </a:pPr>
            <a:r>
              <a:rPr sz="4600" b="1" i="0">
                <a:solidFill>
                  <a:srgbClr val="B08A2E"/>
                </a:solidFill>
                <a:latin typeface="Georgia"/>
              </a:rPr>
              <a:t>Bonuses, Stacked</a:t>
            </a:r>
          </a:p>
        </p:txBody>
      </p:sp>
      <p:sp>
        <p:nvSpPr>
          <p:cNvPr id="8" name="TextBox 7"/>
          <p:cNvSpPr txBox="1"/>
          <p:nvPr/>
        </p:nvSpPr>
        <p:spPr>
          <a:xfrm>
            <a:off x="640080" y="2011680"/>
            <a:ext cx="10881360" cy="457200"/>
          </a:xfrm>
          <a:prstGeom prst="rect">
            <a:avLst/>
          </a:prstGeom>
          <a:noFill/>
        </p:spPr>
        <p:txBody>
          <a:bodyPr wrap="square" anchor="t" lIns="45720" rIns="45720" tIns="18288" bIns="18288">
            <a:spAutoFit/>
          </a:bodyPr>
          <a:lstStyle/>
          <a:p>
            <a:pPr algn="l">
              <a:spcAft>
                <a:spcPts val="600"/>
              </a:spcAft>
            </a:pPr>
            <a:r>
              <a:rPr sz="2200" b="1" i="0">
                <a:solidFill>
                  <a:srgbClr val="C7A24B"/>
                </a:solidFill>
                <a:latin typeface="Calibri"/>
              </a:rPr>
              <a:t>"You are also going to get this... and this... and this..."</a:t>
            </a:r>
          </a:p>
        </p:txBody>
      </p:sp>
      <p:sp>
        <p:nvSpPr>
          <p:cNvPr id="9" name="Rectangle 8"/>
          <p:cNvSpPr/>
          <p:nvPr/>
        </p:nvSpPr>
        <p:spPr>
          <a:xfrm>
            <a:off x="640080" y="2651760"/>
            <a:ext cx="8595360" cy="566928"/>
          </a:xfrm>
          <a:prstGeom prst="rect">
            <a:avLst/>
          </a:prstGeom>
          <a:solidFill>
            <a:srgbClr val="F7F3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651760"/>
            <a:ext cx="6949440" cy="566928"/>
          </a:xfrm>
          <a:prstGeom prst="rect">
            <a:avLst/>
          </a:prstGeom>
          <a:noFill/>
        </p:spPr>
        <p:txBody>
          <a:bodyPr wrap="square" anchor="ctr" lIns="45720" rIns="45720" tIns="18288" bIns="18288">
            <a:spAutoFit/>
          </a:bodyPr>
          <a:lstStyle/>
          <a:p>
            <a:pPr algn="l">
              <a:spcAft>
                <a:spcPts val="600"/>
              </a:spcAft>
            </a:pPr>
            <a:r>
              <a:rPr sz="2200" b="0" i="1">
                <a:solidFill>
                  <a:srgbClr val="6B6B6B"/>
                </a:solidFill>
                <a:latin typeface="Calibri"/>
              </a:rPr>
              <a:t>[ Bonus 1: solves a leftover objection ]</a:t>
            </a:r>
          </a:p>
        </p:txBody>
      </p:sp>
      <p:sp>
        <p:nvSpPr>
          <p:cNvPr id="11" name="Rectangle 10"/>
          <p:cNvSpPr/>
          <p:nvPr/>
        </p:nvSpPr>
        <p:spPr>
          <a:xfrm>
            <a:off x="9418320" y="2651760"/>
            <a:ext cx="2103120" cy="566928"/>
          </a:xfrm>
          <a:prstGeom prst="rect">
            <a:avLst/>
          </a:prstGeom>
          <a:solidFill>
            <a:srgbClr val="B0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418320" y="2651760"/>
            <a:ext cx="2103120" cy="566928"/>
          </a:xfrm>
          <a:prstGeom prst="rect">
            <a:avLst/>
          </a:prstGeom>
          <a:noFill/>
        </p:spPr>
        <p:txBody>
          <a:bodyPr wrap="square" anchor="ctr" lIns="45720" rIns="45720" tIns="18288" bIns="18288">
            <a:spAutoFit/>
          </a:bodyPr>
          <a:lstStyle/>
          <a:p>
            <a:pPr algn="ctr">
              <a:spcAft>
                <a:spcPts val="600"/>
              </a:spcAft>
            </a:pPr>
            <a:r>
              <a:rPr sz="1800" b="1" i="0">
                <a:solidFill>
                  <a:srgbClr val="FFFFFF"/>
                </a:solidFill>
                <a:latin typeface="Calibri"/>
              </a:rPr>
              <a:t>[ $ value ]</a:t>
            </a:r>
          </a:p>
        </p:txBody>
      </p:sp>
      <p:sp>
        <p:nvSpPr>
          <p:cNvPr id="13" name="Rectangle 12"/>
          <p:cNvSpPr/>
          <p:nvPr/>
        </p:nvSpPr>
        <p:spPr>
          <a:xfrm>
            <a:off x="640080" y="3310128"/>
            <a:ext cx="8595360" cy="566928"/>
          </a:xfrm>
          <a:prstGeom prst="rect">
            <a:avLst/>
          </a:prstGeom>
          <a:solidFill>
            <a:srgbClr val="EAEEF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68680" y="3310128"/>
            <a:ext cx="6949440" cy="566928"/>
          </a:xfrm>
          <a:prstGeom prst="rect">
            <a:avLst/>
          </a:prstGeom>
          <a:noFill/>
        </p:spPr>
        <p:txBody>
          <a:bodyPr wrap="square" anchor="ctr" lIns="45720" rIns="45720" tIns="18288" bIns="18288">
            <a:spAutoFit/>
          </a:bodyPr>
          <a:lstStyle/>
          <a:p>
            <a:pPr algn="l">
              <a:spcAft>
                <a:spcPts val="600"/>
              </a:spcAft>
            </a:pPr>
            <a:r>
              <a:rPr sz="2200" b="0" i="1">
                <a:solidFill>
                  <a:srgbClr val="6B6B6B"/>
                </a:solidFill>
                <a:latin typeface="Calibri"/>
              </a:rPr>
              <a:t>[ Bonus 2 ]</a:t>
            </a:r>
          </a:p>
        </p:txBody>
      </p:sp>
      <p:sp>
        <p:nvSpPr>
          <p:cNvPr id="15" name="Rectangle 14"/>
          <p:cNvSpPr/>
          <p:nvPr/>
        </p:nvSpPr>
        <p:spPr>
          <a:xfrm>
            <a:off x="9418320" y="3310128"/>
            <a:ext cx="2103120" cy="566928"/>
          </a:xfrm>
          <a:prstGeom prst="rect">
            <a:avLst/>
          </a:prstGeom>
          <a:solidFill>
            <a:srgbClr val="B0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418320" y="3310128"/>
            <a:ext cx="2103120" cy="566928"/>
          </a:xfrm>
          <a:prstGeom prst="rect">
            <a:avLst/>
          </a:prstGeom>
          <a:noFill/>
        </p:spPr>
        <p:txBody>
          <a:bodyPr wrap="square" anchor="ctr" lIns="45720" rIns="45720" tIns="18288" bIns="18288">
            <a:spAutoFit/>
          </a:bodyPr>
          <a:lstStyle/>
          <a:p>
            <a:pPr algn="ctr">
              <a:spcAft>
                <a:spcPts val="600"/>
              </a:spcAft>
            </a:pPr>
            <a:r>
              <a:rPr sz="1800" b="1" i="0">
                <a:solidFill>
                  <a:srgbClr val="FFFFFF"/>
                </a:solidFill>
                <a:latin typeface="Calibri"/>
              </a:rPr>
              <a:t>[ $ value ]</a:t>
            </a:r>
          </a:p>
        </p:txBody>
      </p:sp>
      <p:sp>
        <p:nvSpPr>
          <p:cNvPr id="17" name="Rectangle 16"/>
          <p:cNvSpPr/>
          <p:nvPr/>
        </p:nvSpPr>
        <p:spPr>
          <a:xfrm>
            <a:off x="640080" y="3968496"/>
            <a:ext cx="8595360" cy="566928"/>
          </a:xfrm>
          <a:prstGeom prst="rect">
            <a:avLst/>
          </a:prstGeom>
          <a:solidFill>
            <a:srgbClr val="F7F3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68680" y="3968496"/>
            <a:ext cx="6949440" cy="566928"/>
          </a:xfrm>
          <a:prstGeom prst="rect">
            <a:avLst/>
          </a:prstGeom>
          <a:noFill/>
        </p:spPr>
        <p:txBody>
          <a:bodyPr wrap="square" anchor="ctr" lIns="45720" rIns="45720" tIns="18288" bIns="18288">
            <a:spAutoFit/>
          </a:bodyPr>
          <a:lstStyle/>
          <a:p>
            <a:pPr algn="l">
              <a:spcAft>
                <a:spcPts val="600"/>
              </a:spcAft>
            </a:pPr>
            <a:r>
              <a:rPr sz="2200" b="0" i="1">
                <a:solidFill>
                  <a:srgbClr val="6B6B6B"/>
                </a:solidFill>
                <a:latin typeface="Calibri"/>
              </a:rPr>
              <a:t>[ Bonus 3 ]</a:t>
            </a:r>
          </a:p>
        </p:txBody>
      </p:sp>
      <p:sp>
        <p:nvSpPr>
          <p:cNvPr id="19" name="Rectangle 18"/>
          <p:cNvSpPr/>
          <p:nvPr/>
        </p:nvSpPr>
        <p:spPr>
          <a:xfrm>
            <a:off x="9418320" y="3968496"/>
            <a:ext cx="2103120" cy="566928"/>
          </a:xfrm>
          <a:prstGeom prst="rect">
            <a:avLst/>
          </a:prstGeom>
          <a:solidFill>
            <a:srgbClr val="B0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9418320" y="3968496"/>
            <a:ext cx="2103120" cy="566928"/>
          </a:xfrm>
          <a:prstGeom prst="rect">
            <a:avLst/>
          </a:prstGeom>
          <a:noFill/>
        </p:spPr>
        <p:txBody>
          <a:bodyPr wrap="square" anchor="ctr" lIns="45720" rIns="45720" tIns="18288" bIns="18288">
            <a:spAutoFit/>
          </a:bodyPr>
          <a:lstStyle/>
          <a:p>
            <a:pPr algn="ctr">
              <a:spcAft>
                <a:spcPts val="600"/>
              </a:spcAft>
            </a:pPr>
            <a:r>
              <a:rPr sz="1800" b="1" i="0">
                <a:solidFill>
                  <a:srgbClr val="FFFFFF"/>
                </a:solidFill>
                <a:latin typeface="Calibri"/>
              </a:rPr>
              <a:t>[ $ value ]</a:t>
            </a:r>
          </a:p>
        </p:txBody>
      </p:sp>
      <p:sp>
        <p:nvSpPr>
          <p:cNvPr id="21" name="Rectangle 20"/>
          <p:cNvSpPr/>
          <p:nvPr/>
        </p:nvSpPr>
        <p:spPr>
          <a:xfrm>
            <a:off x="640080" y="4626864"/>
            <a:ext cx="8595360" cy="566928"/>
          </a:xfrm>
          <a:prstGeom prst="rect">
            <a:avLst/>
          </a:prstGeom>
          <a:solidFill>
            <a:srgbClr val="EAEEF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68680" y="4626864"/>
            <a:ext cx="6949440" cy="566928"/>
          </a:xfrm>
          <a:prstGeom prst="rect">
            <a:avLst/>
          </a:prstGeom>
          <a:noFill/>
        </p:spPr>
        <p:txBody>
          <a:bodyPr wrap="square" anchor="ctr" lIns="45720" rIns="45720" tIns="18288" bIns="18288">
            <a:spAutoFit/>
          </a:bodyPr>
          <a:lstStyle/>
          <a:p>
            <a:pPr algn="l">
              <a:spcAft>
                <a:spcPts val="600"/>
              </a:spcAft>
            </a:pPr>
            <a:r>
              <a:rPr sz="2200" b="0" i="1">
                <a:solidFill>
                  <a:srgbClr val="6B6B6B"/>
                </a:solidFill>
                <a:latin typeface="Calibri"/>
              </a:rPr>
              <a:t>[ Bonus 4 (optional) ]</a:t>
            </a:r>
          </a:p>
        </p:txBody>
      </p:sp>
      <p:sp>
        <p:nvSpPr>
          <p:cNvPr id="23" name="Rectangle 22"/>
          <p:cNvSpPr/>
          <p:nvPr/>
        </p:nvSpPr>
        <p:spPr>
          <a:xfrm>
            <a:off x="9418320" y="4626864"/>
            <a:ext cx="2103120" cy="566928"/>
          </a:xfrm>
          <a:prstGeom prst="rect">
            <a:avLst/>
          </a:prstGeom>
          <a:solidFill>
            <a:srgbClr val="B0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9418320" y="4626864"/>
            <a:ext cx="2103120" cy="566928"/>
          </a:xfrm>
          <a:prstGeom prst="rect">
            <a:avLst/>
          </a:prstGeom>
          <a:noFill/>
        </p:spPr>
        <p:txBody>
          <a:bodyPr wrap="square" anchor="ctr" lIns="45720" rIns="45720" tIns="18288" bIns="18288">
            <a:spAutoFit/>
          </a:bodyPr>
          <a:lstStyle/>
          <a:p>
            <a:pPr algn="ctr">
              <a:spcAft>
                <a:spcPts val="600"/>
              </a:spcAft>
            </a:pPr>
            <a:r>
              <a:rPr sz="1800" b="1" i="0">
                <a:solidFill>
                  <a:srgbClr val="FFFFFF"/>
                </a:solidFill>
                <a:latin typeface="Calibri"/>
              </a:rPr>
              <a:t>[ $ value ]</a:t>
            </a:r>
          </a:p>
        </p:txBody>
      </p:sp>
      <p:sp>
        <p:nvSpPr>
          <p:cNvPr id="25" name="Rectangle 24"/>
          <p:cNvSpPr/>
          <p:nvPr/>
        </p:nvSpPr>
        <p:spPr>
          <a:xfrm>
            <a:off x="640080" y="5285231"/>
            <a:ext cx="8595360" cy="566928"/>
          </a:xfrm>
          <a:prstGeom prst="rect">
            <a:avLst/>
          </a:prstGeom>
          <a:solidFill>
            <a:srgbClr val="F7F3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868680" y="5285231"/>
            <a:ext cx="6949440" cy="566928"/>
          </a:xfrm>
          <a:prstGeom prst="rect">
            <a:avLst/>
          </a:prstGeom>
          <a:noFill/>
        </p:spPr>
        <p:txBody>
          <a:bodyPr wrap="square" anchor="ctr" lIns="45720" rIns="45720" tIns="18288" bIns="18288">
            <a:spAutoFit/>
          </a:bodyPr>
          <a:lstStyle/>
          <a:p>
            <a:pPr algn="l">
              <a:spcAft>
                <a:spcPts val="600"/>
              </a:spcAft>
            </a:pPr>
            <a:r>
              <a:rPr sz="2200" b="0" i="1">
                <a:solidFill>
                  <a:srgbClr val="6B6B6B"/>
                </a:solidFill>
                <a:latin typeface="Calibri"/>
              </a:rPr>
              <a:t>[ Bonus 5 (optional) ]</a:t>
            </a:r>
          </a:p>
        </p:txBody>
      </p:sp>
      <p:sp>
        <p:nvSpPr>
          <p:cNvPr id="27" name="Rectangle 26"/>
          <p:cNvSpPr/>
          <p:nvPr/>
        </p:nvSpPr>
        <p:spPr>
          <a:xfrm>
            <a:off x="9418320" y="5285231"/>
            <a:ext cx="2103120" cy="566928"/>
          </a:xfrm>
          <a:prstGeom prst="rect">
            <a:avLst/>
          </a:prstGeom>
          <a:solidFill>
            <a:srgbClr val="B0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9418320" y="5285231"/>
            <a:ext cx="2103120" cy="566928"/>
          </a:xfrm>
          <a:prstGeom prst="rect">
            <a:avLst/>
          </a:prstGeom>
          <a:noFill/>
        </p:spPr>
        <p:txBody>
          <a:bodyPr wrap="square" anchor="ctr" lIns="45720" rIns="45720" tIns="18288" bIns="18288">
            <a:spAutoFit/>
          </a:bodyPr>
          <a:lstStyle/>
          <a:p>
            <a:pPr algn="ctr">
              <a:spcAft>
                <a:spcPts val="600"/>
              </a:spcAft>
            </a:pPr>
            <a:r>
              <a:rPr sz="1800" b="1" i="0">
                <a:solidFill>
                  <a:srgbClr val="FFFFFF"/>
                </a:solidFill>
                <a:latin typeface="Calibri"/>
              </a:rPr>
              <a:t>[ $ value ]</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201168"/>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384048"/>
            <a:ext cx="7315200" cy="457200"/>
          </a:xfrm>
          <a:prstGeom prst="rect">
            <a:avLst/>
          </a:prstGeom>
          <a:noFill/>
        </p:spPr>
        <p:txBody>
          <a:bodyPr wrap="square" anchor="t" lIns="45720" rIns="45720" tIns="18288" bIns="18288">
            <a:spAutoFit/>
          </a:bodyPr>
          <a:lstStyle/>
          <a:p>
            <a:pPr algn="l">
              <a:spcAft>
                <a:spcPts val="600"/>
              </a:spcAft>
            </a:pPr>
            <a:r>
              <a:rPr sz="1500" b="1" i="0">
                <a:solidFill>
                  <a:srgbClr val="B08A2E"/>
                </a:solidFill>
                <a:latin typeface="Calibri"/>
              </a:rPr>
              <a:t>THE STACK</a:t>
            </a:r>
          </a:p>
        </p:txBody>
      </p:sp>
      <p:pic>
        <p:nvPicPr>
          <p:cNvPr id="5" name="Picture 4" descr="logo.png"/>
          <p:cNvPicPr>
            <a:picLocks noChangeAspect="1"/>
          </p:cNvPicPr>
          <p:nvPr/>
        </p:nvPicPr>
        <p:blipFill>
          <a:blip r:embed="rId2"/>
          <a:stretch>
            <a:fillRect/>
          </a:stretch>
        </p:blipFill>
        <p:spPr>
          <a:xfrm>
            <a:off x="10744200" y="384048"/>
            <a:ext cx="854122" cy="384048"/>
          </a:xfrm>
          <a:prstGeom prst="rect">
            <a:avLst/>
          </a:prstGeom>
        </p:spPr>
      </p:pic>
      <p:sp>
        <p:nvSpPr>
          <p:cNvPr id="6" name="Rectangle 5"/>
          <p:cNvSpPr/>
          <p:nvPr/>
        </p:nvSpPr>
        <p:spPr>
          <a:xfrm>
            <a:off x="640080" y="932688"/>
            <a:ext cx="146304" cy="82296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822960"/>
            <a:ext cx="10424160" cy="1188720"/>
          </a:xfrm>
          <a:prstGeom prst="rect">
            <a:avLst/>
          </a:prstGeom>
          <a:noFill/>
        </p:spPr>
        <p:txBody>
          <a:bodyPr wrap="square" anchor="t" lIns="45720" rIns="45720" tIns="18288" bIns="18288">
            <a:spAutoFit/>
          </a:bodyPr>
          <a:lstStyle/>
          <a:p>
            <a:pPr algn="l">
              <a:spcAft>
                <a:spcPts val="600"/>
              </a:spcAft>
            </a:pPr>
            <a:r>
              <a:rPr sz="4600" b="1" i="0">
                <a:solidFill>
                  <a:srgbClr val="B08A2E"/>
                </a:solidFill>
                <a:latin typeface="Georgia"/>
              </a:rPr>
              <a:t>Total Value, Stacked Up</a:t>
            </a:r>
          </a:p>
        </p:txBody>
      </p:sp>
      <p:sp>
        <p:nvSpPr>
          <p:cNvPr id="8" name="Rectangle 7"/>
          <p:cNvSpPr/>
          <p:nvPr/>
        </p:nvSpPr>
        <p:spPr>
          <a:xfrm>
            <a:off x="640080" y="2148840"/>
            <a:ext cx="4114800" cy="530352"/>
          </a:xfrm>
          <a:prstGeom prst="rect">
            <a:avLst/>
          </a:prstGeom>
          <a:solidFill>
            <a:srgbClr val="B0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22960" y="2148840"/>
            <a:ext cx="3749039" cy="530352"/>
          </a:xfrm>
          <a:prstGeom prst="rect">
            <a:avLst/>
          </a:prstGeom>
          <a:noFill/>
        </p:spPr>
        <p:txBody>
          <a:bodyPr wrap="square" anchor="ctr" lIns="45720" rIns="45720" tIns="18288" bIns="18288">
            <a:spAutoFit/>
          </a:bodyPr>
          <a:lstStyle/>
          <a:p>
            <a:pPr algn="l">
              <a:spcAft>
                <a:spcPts val="600"/>
              </a:spcAft>
            </a:pPr>
            <a:r>
              <a:rPr sz="1600" b="1" i="0">
                <a:solidFill>
                  <a:srgbClr val="FFFFFF"/>
                </a:solidFill>
                <a:latin typeface="Calibri"/>
              </a:rPr>
              <a:t>[ Core offer ]   [ $ value ]</a:t>
            </a:r>
          </a:p>
        </p:txBody>
      </p:sp>
      <p:sp>
        <p:nvSpPr>
          <p:cNvPr id="10" name="Rectangle 9"/>
          <p:cNvSpPr/>
          <p:nvPr/>
        </p:nvSpPr>
        <p:spPr>
          <a:xfrm>
            <a:off x="640080" y="2770632"/>
            <a:ext cx="5394960" cy="530352"/>
          </a:xfrm>
          <a:prstGeom prst="rect">
            <a:avLst/>
          </a:prstGeom>
          <a:solidFill>
            <a:srgbClr val="B0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22960" y="2770632"/>
            <a:ext cx="5029200" cy="530352"/>
          </a:xfrm>
          <a:prstGeom prst="rect">
            <a:avLst/>
          </a:prstGeom>
          <a:noFill/>
        </p:spPr>
        <p:txBody>
          <a:bodyPr wrap="square" anchor="ctr" lIns="45720" rIns="45720" tIns="18288" bIns="18288">
            <a:spAutoFit/>
          </a:bodyPr>
          <a:lstStyle/>
          <a:p>
            <a:pPr algn="l">
              <a:spcAft>
                <a:spcPts val="600"/>
              </a:spcAft>
            </a:pPr>
            <a:r>
              <a:rPr sz="1600" b="1" i="0">
                <a:solidFill>
                  <a:srgbClr val="FFFFFF"/>
                </a:solidFill>
                <a:latin typeface="Calibri"/>
              </a:rPr>
              <a:t>[ + Bonus 1 ]   [ $ value ]</a:t>
            </a:r>
          </a:p>
        </p:txBody>
      </p:sp>
      <p:sp>
        <p:nvSpPr>
          <p:cNvPr id="12" name="Rectangle 11"/>
          <p:cNvSpPr/>
          <p:nvPr/>
        </p:nvSpPr>
        <p:spPr>
          <a:xfrm>
            <a:off x="640080" y="3392424"/>
            <a:ext cx="6675120" cy="530352"/>
          </a:xfrm>
          <a:prstGeom prst="rect">
            <a:avLst/>
          </a:prstGeom>
          <a:solidFill>
            <a:srgbClr val="B0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392424"/>
            <a:ext cx="6309359" cy="530352"/>
          </a:xfrm>
          <a:prstGeom prst="rect">
            <a:avLst/>
          </a:prstGeom>
          <a:noFill/>
        </p:spPr>
        <p:txBody>
          <a:bodyPr wrap="square" anchor="ctr" lIns="45720" rIns="45720" tIns="18288" bIns="18288">
            <a:spAutoFit/>
          </a:bodyPr>
          <a:lstStyle/>
          <a:p>
            <a:pPr algn="l">
              <a:spcAft>
                <a:spcPts val="600"/>
              </a:spcAft>
            </a:pPr>
            <a:r>
              <a:rPr sz="1600" b="1" i="0">
                <a:solidFill>
                  <a:srgbClr val="FFFFFF"/>
                </a:solidFill>
                <a:latin typeface="Calibri"/>
              </a:rPr>
              <a:t>[ + Bonus 2 ]   [ $ value ]</a:t>
            </a:r>
          </a:p>
        </p:txBody>
      </p:sp>
      <p:sp>
        <p:nvSpPr>
          <p:cNvPr id="14" name="Rectangle 13"/>
          <p:cNvSpPr/>
          <p:nvPr/>
        </p:nvSpPr>
        <p:spPr>
          <a:xfrm>
            <a:off x="640080" y="4014216"/>
            <a:ext cx="7955279" cy="530352"/>
          </a:xfrm>
          <a:prstGeom prst="rect">
            <a:avLst/>
          </a:prstGeom>
          <a:solidFill>
            <a:srgbClr val="B0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22960" y="4014216"/>
            <a:ext cx="7589519" cy="530352"/>
          </a:xfrm>
          <a:prstGeom prst="rect">
            <a:avLst/>
          </a:prstGeom>
          <a:noFill/>
        </p:spPr>
        <p:txBody>
          <a:bodyPr wrap="square" anchor="ctr" lIns="45720" rIns="45720" tIns="18288" bIns="18288">
            <a:spAutoFit/>
          </a:bodyPr>
          <a:lstStyle/>
          <a:p>
            <a:pPr algn="l">
              <a:spcAft>
                <a:spcPts val="600"/>
              </a:spcAft>
            </a:pPr>
            <a:r>
              <a:rPr sz="1600" b="1" i="0">
                <a:solidFill>
                  <a:srgbClr val="FFFFFF"/>
                </a:solidFill>
                <a:latin typeface="Calibri"/>
              </a:rPr>
              <a:t>[ + Bonus 3 ]   [ $ value ]</a:t>
            </a:r>
          </a:p>
        </p:txBody>
      </p:sp>
      <p:sp>
        <p:nvSpPr>
          <p:cNvPr id="16" name="Rectangle 15"/>
          <p:cNvSpPr/>
          <p:nvPr/>
        </p:nvSpPr>
        <p:spPr>
          <a:xfrm>
            <a:off x="640080" y="4636008"/>
            <a:ext cx="9235440" cy="530352"/>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22960" y="4636008"/>
            <a:ext cx="8869680" cy="530352"/>
          </a:xfrm>
          <a:prstGeom prst="rect">
            <a:avLst/>
          </a:prstGeom>
          <a:noFill/>
        </p:spPr>
        <p:txBody>
          <a:bodyPr wrap="square" anchor="ctr" lIns="45720" rIns="45720" tIns="18288" bIns="18288">
            <a:spAutoFit/>
          </a:bodyPr>
          <a:lstStyle/>
          <a:p>
            <a:pPr algn="l">
              <a:spcAft>
                <a:spcPts val="600"/>
              </a:spcAft>
            </a:pPr>
            <a:r>
              <a:rPr sz="1600" b="1" i="0">
                <a:solidFill>
                  <a:srgbClr val="FFFFFF"/>
                </a:solidFill>
                <a:latin typeface="Calibri"/>
              </a:rPr>
              <a:t>[ + Bonus 4 / 5 ]   [ $ value ]</a:t>
            </a:r>
          </a:p>
        </p:txBody>
      </p:sp>
      <p:sp>
        <p:nvSpPr>
          <p:cNvPr id="18" name="Rectangle 17"/>
          <p:cNvSpPr/>
          <p:nvPr/>
        </p:nvSpPr>
        <p:spPr>
          <a:xfrm>
            <a:off x="7863840" y="5394960"/>
            <a:ext cx="3657600" cy="914400"/>
          </a:xfrm>
          <a:prstGeom prst="rect">
            <a:avLst/>
          </a:prstGeom>
          <a:solidFill>
            <a:srgbClr val="F7F3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955279" y="5440680"/>
            <a:ext cx="3474720" cy="822960"/>
          </a:xfrm>
          <a:prstGeom prst="rect">
            <a:avLst/>
          </a:prstGeom>
          <a:noFill/>
        </p:spPr>
        <p:txBody>
          <a:bodyPr wrap="square" anchor="ctr" lIns="45720" rIns="45720" tIns="18288" bIns="18288">
            <a:spAutoFit/>
          </a:bodyPr>
          <a:lstStyle/>
          <a:p>
            <a:pPr algn="l">
              <a:spcAft>
                <a:spcPts val="600"/>
              </a:spcAft>
            </a:pPr>
            <a:r>
              <a:rPr sz="1800" b="1" i="0">
                <a:solidFill>
                  <a:srgbClr val="B08A2E"/>
                </a:solidFill>
                <a:latin typeface="Calibri"/>
              </a:rPr>
              <a:t>TOTAL VALUE:</a:t>
            </a:r>
          </a:p>
          <a:p>
            <a:pPr algn="l">
              <a:spcAft>
                <a:spcPts val="600"/>
              </a:spcAft>
            </a:pPr>
            <a:r>
              <a:rPr sz="2600" b="0" i="1">
                <a:solidFill>
                  <a:srgbClr val="6B6B6B"/>
                </a:solidFill>
                <a:latin typeface="Calibri"/>
              </a:rPr>
              <a:t>[ $ grand total ]</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201168"/>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384048"/>
            <a:ext cx="7315200" cy="457200"/>
          </a:xfrm>
          <a:prstGeom prst="rect">
            <a:avLst/>
          </a:prstGeom>
          <a:noFill/>
        </p:spPr>
        <p:txBody>
          <a:bodyPr wrap="square" anchor="t" lIns="45720" rIns="45720" tIns="18288" bIns="18288">
            <a:spAutoFit/>
          </a:bodyPr>
          <a:lstStyle/>
          <a:p>
            <a:pPr algn="l">
              <a:spcAft>
                <a:spcPts val="600"/>
              </a:spcAft>
            </a:pPr>
            <a:r>
              <a:rPr sz="1500" b="1" i="0">
                <a:solidFill>
                  <a:srgbClr val="B08A2E"/>
                </a:solidFill>
                <a:latin typeface="Calibri"/>
              </a:rPr>
              <a:t>THE CLOSE</a:t>
            </a:r>
          </a:p>
        </p:txBody>
      </p:sp>
      <p:pic>
        <p:nvPicPr>
          <p:cNvPr id="5" name="Picture 4" descr="logo.png"/>
          <p:cNvPicPr>
            <a:picLocks noChangeAspect="1"/>
          </p:cNvPicPr>
          <p:nvPr/>
        </p:nvPicPr>
        <p:blipFill>
          <a:blip r:embed="rId2"/>
          <a:stretch>
            <a:fillRect/>
          </a:stretch>
        </p:blipFill>
        <p:spPr>
          <a:xfrm>
            <a:off x="10744200" y="384048"/>
            <a:ext cx="854122" cy="384048"/>
          </a:xfrm>
          <a:prstGeom prst="rect">
            <a:avLst/>
          </a:prstGeom>
        </p:spPr>
      </p:pic>
      <p:sp>
        <p:nvSpPr>
          <p:cNvPr id="6" name="Rectangle 5"/>
          <p:cNvSpPr/>
          <p:nvPr/>
        </p:nvSpPr>
        <p:spPr>
          <a:xfrm>
            <a:off x="640080" y="932688"/>
            <a:ext cx="146304" cy="82296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822960"/>
            <a:ext cx="10424160" cy="1188720"/>
          </a:xfrm>
          <a:prstGeom prst="rect">
            <a:avLst/>
          </a:prstGeom>
          <a:noFill/>
        </p:spPr>
        <p:txBody>
          <a:bodyPr wrap="square" anchor="t" lIns="45720" rIns="45720" tIns="18288" bIns="18288">
            <a:spAutoFit/>
          </a:bodyPr>
          <a:lstStyle/>
          <a:p>
            <a:pPr algn="l">
              <a:spcAft>
                <a:spcPts val="600"/>
              </a:spcAft>
            </a:pPr>
            <a:r>
              <a:rPr sz="4600" b="1" i="0">
                <a:solidFill>
                  <a:srgbClr val="B08A2E"/>
                </a:solidFill>
                <a:latin typeface="Georgia"/>
              </a:rPr>
              <a:t>The Price</a:t>
            </a:r>
          </a:p>
        </p:txBody>
      </p:sp>
      <p:sp>
        <p:nvSpPr>
          <p:cNvPr id="8" name="TextBox 7"/>
          <p:cNvSpPr txBox="1"/>
          <p:nvPr/>
        </p:nvSpPr>
        <p:spPr>
          <a:xfrm>
            <a:off x="640080" y="2286000"/>
            <a:ext cx="10881360" cy="914400"/>
          </a:xfrm>
          <a:prstGeom prst="rect">
            <a:avLst/>
          </a:prstGeom>
          <a:noFill/>
        </p:spPr>
        <p:txBody>
          <a:bodyPr wrap="square" anchor="t" lIns="45720" rIns="45720" tIns="18288" bIns="18288">
            <a:spAutoFit/>
          </a:bodyPr>
          <a:lstStyle/>
          <a:p>
            <a:pPr algn="l">
              <a:spcAft>
                <a:spcPts val="600"/>
              </a:spcAft>
            </a:pPr>
            <a:r>
              <a:rPr sz="2600" b="1" i="0">
                <a:solidFill>
                  <a:srgbClr val="6B6B6B"/>
                </a:solidFill>
                <a:latin typeface="Calibri"/>
              </a:rPr>
              <a:t>Total value stacked:</a:t>
            </a:r>
          </a:p>
          <a:p>
            <a:pPr algn="l">
              <a:spcAft>
                <a:spcPts val="600"/>
              </a:spcAft>
            </a:pPr>
            <a:r>
              <a:rPr sz="3000" b="0" i="1">
                <a:solidFill>
                  <a:srgbClr val="6B6B6B"/>
                </a:solidFill>
                <a:latin typeface="Calibri"/>
              </a:rPr>
              <a:t>[ $ total value ]  (crossed out)</a:t>
            </a:r>
          </a:p>
        </p:txBody>
      </p:sp>
      <p:sp>
        <p:nvSpPr>
          <p:cNvPr id="9" name="Rectangle 8"/>
          <p:cNvSpPr/>
          <p:nvPr/>
        </p:nvSpPr>
        <p:spPr>
          <a:xfrm>
            <a:off x="640080" y="3749039"/>
            <a:ext cx="10881360" cy="1737360"/>
          </a:xfrm>
          <a:prstGeom prst="rect">
            <a:avLst/>
          </a:prstGeom>
          <a:solidFill>
            <a:srgbClr val="B0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40080" y="3749039"/>
            <a:ext cx="10881360" cy="1737360"/>
          </a:xfrm>
          <a:prstGeom prst="rect">
            <a:avLst/>
          </a:prstGeom>
          <a:noFill/>
        </p:spPr>
        <p:txBody>
          <a:bodyPr wrap="square" anchor="ctr" lIns="45720" rIns="45720" tIns="18288" bIns="18288">
            <a:spAutoFit/>
          </a:bodyPr>
          <a:lstStyle/>
          <a:p>
            <a:pPr algn="ctr">
              <a:spcAft>
                <a:spcPts val="600"/>
              </a:spcAft>
            </a:pPr>
            <a:r>
              <a:rPr sz="2400" b="0" i="0">
                <a:solidFill>
                  <a:srgbClr val="FFFFFF"/>
                </a:solidFill>
                <a:latin typeface="Calibri"/>
              </a:rPr>
              <a:t>Your price today</a:t>
            </a:r>
          </a:p>
          <a:p>
            <a:pPr algn="ctr">
              <a:spcAft>
                <a:spcPts val="600"/>
              </a:spcAft>
            </a:pPr>
            <a:r>
              <a:rPr sz="6000" b="1" i="0">
                <a:solidFill>
                  <a:srgbClr val="FFFFFF"/>
                </a:solidFill>
                <a:latin typeface="Georgia"/>
              </a:rPr>
              <a:t>[ $ actual price ]</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201168"/>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384048"/>
            <a:ext cx="7315200" cy="457200"/>
          </a:xfrm>
          <a:prstGeom prst="rect">
            <a:avLst/>
          </a:prstGeom>
          <a:noFill/>
        </p:spPr>
        <p:txBody>
          <a:bodyPr wrap="square" anchor="t" lIns="45720" rIns="45720" tIns="18288" bIns="18288">
            <a:spAutoFit/>
          </a:bodyPr>
          <a:lstStyle/>
          <a:p>
            <a:pPr algn="l">
              <a:spcAft>
                <a:spcPts val="600"/>
              </a:spcAft>
            </a:pPr>
            <a:r>
              <a:rPr sz="1500" b="1" i="0">
                <a:solidFill>
                  <a:srgbClr val="B08A2E"/>
                </a:solidFill>
                <a:latin typeface="Calibri"/>
              </a:rPr>
              <a:t>THE CLOSE</a:t>
            </a:r>
          </a:p>
        </p:txBody>
      </p:sp>
      <p:pic>
        <p:nvPicPr>
          <p:cNvPr id="5" name="Picture 4" descr="logo.png"/>
          <p:cNvPicPr>
            <a:picLocks noChangeAspect="1"/>
          </p:cNvPicPr>
          <p:nvPr/>
        </p:nvPicPr>
        <p:blipFill>
          <a:blip r:embed="rId2"/>
          <a:stretch>
            <a:fillRect/>
          </a:stretch>
        </p:blipFill>
        <p:spPr>
          <a:xfrm>
            <a:off x="10744200" y="384048"/>
            <a:ext cx="854122" cy="384048"/>
          </a:xfrm>
          <a:prstGeom prst="rect">
            <a:avLst/>
          </a:prstGeom>
        </p:spPr>
      </p:pic>
      <p:sp>
        <p:nvSpPr>
          <p:cNvPr id="6" name="Rectangle 5"/>
          <p:cNvSpPr/>
          <p:nvPr/>
        </p:nvSpPr>
        <p:spPr>
          <a:xfrm>
            <a:off x="640080" y="932688"/>
            <a:ext cx="146304" cy="82296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822960"/>
            <a:ext cx="10424160" cy="1188720"/>
          </a:xfrm>
          <a:prstGeom prst="rect">
            <a:avLst/>
          </a:prstGeom>
          <a:noFill/>
        </p:spPr>
        <p:txBody>
          <a:bodyPr wrap="square" anchor="t" lIns="45720" rIns="45720" tIns="18288" bIns="18288">
            <a:spAutoFit/>
          </a:bodyPr>
          <a:lstStyle/>
          <a:p>
            <a:pPr algn="l">
              <a:spcAft>
                <a:spcPts val="600"/>
              </a:spcAft>
            </a:pPr>
            <a:r>
              <a:rPr sz="4600" b="1" i="0">
                <a:solidFill>
                  <a:srgbClr val="B08A2E"/>
                </a:solidFill>
                <a:latin typeface="Georgia"/>
              </a:rPr>
              <a:t>Your Guarantee</a:t>
            </a:r>
          </a:p>
        </p:txBody>
      </p:sp>
      <p:sp>
        <p:nvSpPr>
          <p:cNvPr id="8" name="Oval 7"/>
          <p:cNvSpPr/>
          <p:nvPr/>
        </p:nvSpPr>
        <p:spPr>
          <a:xfrm>
            <a:off x="640080" y="2194560"/>
            <a:ext cx="2377440" cy="2377440"/>
          </a:xfrm>
          <a:prstGeom prst="ellipse">
            <a:avLst/>
          </a:prstGeom>
          <a:solidFill>
            <a:srgbClr val="F7F3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40080" y="2194560"/>
            <a:ext cx="2377440" cy="2377440"/>
          </a:xfrm>
          <a:prstGeom prst="rect">
            <a:avLst/>
          </a:prstGeom>
          <a:noFill/>
        </p:spPr>
        <p:txBody>
          <a:bodyPr wrap="square" anchor="ctr" lIns="45720" rIns="45720" tIns="18288" bIns="18288">
            <a:spAutoFit/>
          </a:bodyPr>
          <a:lstStyle/>
          <a:p>
            <a:pPr algn="ctr">
              <a:spcAft>
                <a:spcPts val="600"/>
              </a:spcAft>
            </a:pPr>
            <a:r>
              <a:rPr sz="2000" b="1" i="0">
                <a:solidFill>
                  <a:srgbClr val="6B6B6B"/>
                </a:solidFill>
                <a:latin typeface="Calibri"/>
              </a:rPr>
              <a:t>[ SEAL ]</a:t>
            </a:r>
          </a:p>
        </p:txBody>
      </p:sp>
      <p:sp>
        <p:nvSpPr>
          <p:cNvPr id="10" name="TextBox 9"/>
          <p:cNvSpPr txBox="1"/>
          <p:nvPr/>
        </p:nvSpPr>
        <p:spPr>
          <a:xfrm>
            <a:off x="3474720" y="2377440"/>
            <a:ext cx="8046720" cy="2377440"/>
          </a:xfrm>
          <a:prstGeom prst="rect">
            <a:avLst/>
          </a:prstGeom>
          <a:noFill/>
        </p:spPr>
        <p:txBody>
          <a:bodyPr wrap="square" anchor="t" lIns="45720" rIns="45720" tIns="18288" bIns="18288">
            <a:spAutoFit/>
          </a:bodyPr>
          <a:lstStyle/>
          <a:p>
            <a:pPr algn="l">
              <a:spcAft>
                <a:spcPts val="600"/>
              </a:spcAft>
            </a:pPr>
            <a:r>
              <a:rPr sz="2400" b="1" i="0">
                <a:solidFill>
                  <a:srgbClr val="B08A2E"/>
                </a:solidFill>
                <a:latin typeface="Calibri"/>
              </a:rPr>
              <a:t>Remove all the risk:</a:t>
            </a:r>
          </a:p>
          <a:p>
            <a:pPr algn="l">
              <a:spcAft>
                <a:spcPts val="600"/>
              </a:spcAft>
            </a:pPr>
            <a:r>
              <a:rPr sz="2800" b="0" i="1">
                <a:solidFill>
                  <a:srgbClr val="6B6B6B"/>
                </a:solidFill>
                <a:latin typeface="Calibri"/>
              </a:rPr>
              <a:t>[ State your guarantee / refund policy in plain language. e.g. Try it for N days. If it is not for you, get every dollar back. ]</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201168"/>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384048"/>
            <a:ext cx="7315200" cy="457200"/>
          </a:xfrm>
          <a:prstGeom prst="rect">
            <a:avLst/>
          </a:prstGeom>
          <a:noFill/>
        </p:spPr>
        <p:txBody>
          <a:bodyPr wrap="square" anchor="t" lIns="45720" rIns="45720" tIns="18288" bIns="18288">
            <a:spAutoFit/>
          </a:bodyPr>
          <a:lstStyle/>
          <a:p>
            <a:pPr algn="l">
              <a:spcAft>
                <a:spcPts val="600"/>
              </a:spcAft>
            </a:pPr>
            <a:r>
              <a:rPr sz="1500" b="1" i="0">
                <a:solidFill>
                  <a:srgbClr val="B08A2E"/>
                </a:solidFill>
                <a:latin typeface="Calibri"/>
              </a:rPr>
              <a:t>THE CLOSE</a:t>
            </a:r>
          </a:p>
        </p:txBody>
      </p:sp>
      <p:pic>
        <p:nvPicPr>
          <p:cNvPr id="5" name="Picture 4" descr="logo.png"/>
          <p:cNvPicPr>
            <a:picLocks noChangeAspect="1"/>
          </p:cNvPicPr>
          <p:nvPr/>
        </p:nvPicPr>
        <p:blipFill>
          <a:blip r:embed="rId2"/>
          <a:stretch>
            <a:fillRect/>
          </a:stretch>
        </p:blipFill>
        <p:spPr>
          <a:xfrm>
            <a:off x="10744200" y="384048"/>
            <a:ext cx="854122" cy="384048"/>
          </a:xfrm>
          <a:prstGeom prst="rect">
            <a:avLst/>
          </a:prstGeom>
        </p:spPr>
      </p:pic>
      <p:sp>
        <p:nvSpPr>
          <p:cNvPr id="6" name="Rectangle 5"/>
          <p:cNvSpPr/>
          <p:nvPr/>
        </p:nvSpPr>
        <p:spPr>
          <a:xfrm>
            <a:off x="640080" y="932688"/>
            <a:ext cx="146304" cy="82296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822960"/>
            <a:ext cx="10424160" cy="1188720"/>
          </a:xfrm>
          <a:prstGeom prst="rect">
            <a:avLst/>
          </a:prstGeom>
          <a:noFill/>
        </p:spPr>
        <p:txBody>
          <a:bodyPr wrap="square" anchor="t" lIns="45720" rIns="45720" tIns="18288" bIns="18288">
            <a:spAutoFit/>
          </a:bodyPr>
          <a:lstStyle/>
          <a:p>
            <a:pPr algn="l">
              <a:spcAft>
                <a:spcPts val="600"/>
              </a:spcAft>
            </a:pPr>
            <a:r>
              <a:rPr sz="4600" b="1" i="0">
                <a:solidFill>
                  <a:srgbClr val="B08A2E"/>
                </a:solidFill>
                <a:latin typeface="Georgia"/>
              </a:rPr>
              <a:t>Why Act Now</a:t>
            </a:r>
          </a:p>
        </p:txBody>
      </p:sp>
      <p:sp>
        <p:nvSpPr>
          <p:cNvPr id="8" name="Rectangle 7"/>
          <p:cNvSpPr/>
          <p:nvPr/>
        </p:nvSpPr>
        <p:spPr>
          <a:xfrm>
            <a:off x="640080" y="2286000"/>
            <a:ext cx="3566160" cy="64008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40080" y="2331720"/>
            <a:ext cx="3566160" cy="548640"/>
          </a:xfrm>
          <a:prstGeom prst="rect">
            <a:avLst/>
          </a:prstGeom>
          <a:noFill/>
        </p:spPr>
        <p:txBody>
          <a:bodyPr wrap="square" anchor="ctr" lIns="45720" rIns="45720" tIns="18288" bIns="18288">
            <a:spAutoFit/>
          </a:bodyPr>
          <a:lstStyle/>
          <a:p>
            <a:pPr algn="ctr">
              <a:spcAft>
                <a:spcPts val="600"/>
              </a:spcAft>
            </a:pPr>
            <a:r>
              <a:rPr sz="1800" b="1" i="0">
                <a:solidFill>
                  <a:srgbClr val="FFFFFF"/>
                </a:solidFill>
                <a:latin typeface="Calibri"/>
              </a:rPr>
              <a:t>FAST-ACTION BONUS</a:t>
            </a:r>
          </a:p>
        </p:txBody>
      </p:sp>
      <p:sp>
        <p:nvSpPr>
          <p:cNvPr id="10" name="Rectangle 9"/>
          <p:cNvSpPr/>
          <p:nvPr/>
        </p:nvSpPr>
        <p:spPr>
          <a:xfrm>
            <a:off x="640080" y="2926080"/>
            <a:ext cx="3566160" cy="2743200"/>
          </a:xfrm>
          <a:prstGeom prst="rect">
            <a:avLst/>
          </a:prstGeom>
          <a:solidFill>
            <a:srgbClr val="F7F3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77240" y="3108960"/>
            <a:ext cx="3291840" cy="2377440"/>
          </a:xfrm>
          <a:prstGeom prst="rect">
            <a:avLst/>
          </a:prstGeom>
          <a:noFill/>
        </p:spPr>
        <p:txBody>
          <a:bodyPr wrap="square" anchor="ctr" lIns="45720" rIns="45720" tIns="18288" bIns="18288">
            <a:spAutoFit/>
          </a:bodyPr>
          <a:lstStyle/>
          <a:p>
            <a:pPr algn="l">
              <a:spcAft>
                <a:spcPts val="600"/>
              </a:spcAft>
            </a:pPr>
            <a:r>
              <a:rPr sz="2200" b="0" i="1">
                <a:solidFill>
                  <a:srgbClr val="6B6B6B"/>
                </a:solidFill>
                <a:latin typeface="Calibri"/>
              </a:rPr>
              <a:t>[ Extra bonus only if they buy in the next N minutes ]</a:t>
            </a:r>
          </a:p>
        </p:txBody>
      </p:sp>
      <p:sp>
        <p:nvSpPr>
          <p:cNvPr id="12" name="Rectangle 11"/>
          <p:cNvSpPr/>
          <p:nvPr/>
        </p:nvSpPr>
        <p:spPr>
          <a:xfrm>
            <a:off x="4416552" y="2286000"/>
            <a:ext cx="3566160" cy="64008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416552" y="2331720"/>
            <a:ext cx="3566160" cy="548640"/>
          </a:xfrm>
          <a:prstGeom prst="rect">
            <a:avLst/>
          </a:prstGeom>
          <a:noFill/>
        </p:spPr>
        <p:txBody>
          <a:bodyPr wrap="square" anchor="ctr" lIns="45720" rIns="45720" tIns="18288" bIns="18288">
            <a:spAutoFit/>
          </a:bodyPr>
          <a:lstStyle/>
          <a:p>
            <a:pPr algn="ctr">
              <a:spcAft>
                <a:spcPts val="600"/>
              </a:spcAft>
            </a:pPr>
            <a:r>
              <a:rPr sz="1800" b="1" i="0">
                <a:solidFill>
                  <a:srgbClr val="FFFFFF"/>
                </a:solidFill>
                <a:latin typeface="Calibri"/>
              </a:rPr>
              <a:t>DEADLINE</a:t>
            </a:r>
          </a:p>
        </p:txBody>
      </p:sp>
      <p:sp>
        <p:nvSpPr>
          <p:cNvPr id="14" name="Rectangle 13"/>
          <p:cNvSpPr/>
          <p:nvPr/>
        </p:nvSpPr>
        <p:spPr>
          <a:xfrm>
            <a:off x="4416552" y="2926080"/>
            <a:ext cx="3566160" cy="2743200"/>
          </a:xfrm>
          <a:prstGeom prst="rect">
            <a:avLst/>
          </a:prstGeom>
          <a:solidFill>
            <a:srgbClr val="F7F3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553712" y="3108960"/>
            <a:ext cx="3291840" cy="2377440"/>
          </a:xfrm>
          <a:prstGeom prst="rect">
            <a:avLst/>
          </a:prstGeom>
          <a:noFill/>
        </p:spPr>
        <p:txBody>
          <a:bodyPr wrap="square" anchor="ctr" lIns="45720" rIns="45720" tIns="18288" bIns="18288">
            <a:spAutoFit/>
          </a:bodyPr>
          <a:lstStyle/>
          <a:p>
            <a:pPr algn="l">
              <a:spcAft>
                <a:spcPts val="600"/>
              </a:spcAft>
            </a:pPr>
            <a:r>
              <a:rPr sz="2200" b="0" i="1">
                <a:solidFill>
                  <a:srgbClr val="6B6B6B"/>
                </a:solidFill>
                <a:latin typeface="Calibri"/>
              </a:rPr>
              <a:t>[ Offer / cart closes at a specific time ]</a:t>
            </a:r>
          </a:p>
        </p:txBody>
      </p:sp>
      <p:sp>
        <p:nvSpPr>
          <p:cNvPr id="16" name="Rectangle 15"/>
          <p:cNvSpPr/>
          <p:nvPr/>
        </p:nvSpPr>
        <p:spPr>
          <a:xfrm>
            <a:off x="8193023" y="2286000"/>
            <a:ext cx="3566160" cy="64008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193023" y="2331720"/>
            <a:ext cx="3566160" cy="548640"/>
          </a:xfrm>
          <a:prstGeom prst="rect">
            <a:avLst/>
          </a:prstGeom>
          <a:noFill/>
        </p:spPr>
        <p:txBody>
          <a:bodyPr wrap="square" anchor="ctr" lIns="45720" rIns="45720" tIns="18288" bIns="18288">
            <a:spAutoFit/>
          </a:bodyPr>
          <a:lstStyle/>
          <a:p>
            <a:pPr algn="ctr">
              <a:spcAft>
                <a:spcPts val="600"/>
              </a:spcAft>
            </a:pPr>
            <a:r>
              <a:rPr sz="1800" b="1" i="0">
                <a:solidFill>
                  <a:srgbClr val="FFFFFF"/>
                </a:solidFill>
                <a:latin typeface="Calibri"/>
              </a:rPr>
              <a:t>LIMITED SPOTS</a:t>
            </a:r>
          </a:p>
        </p:txBody>
      </p:sp>
      <p:sp>
        <p:nvSpPr>
          <p:cNvPr id="18" name="Rectangle 17"/>
          <p:cNvSpPr/>
          <p:nvPr/>
        </p:nvSpPr>
        <p:spPr>
          <a:xfrm>
            <a:off x="8193023" y="2926080"/>
            <a:ext cx="3566160" cy="2743200"/>
          </a:xfrm>
          <a:prstGeom prst="rect">
            <a:avLst/>
          </a:prstGeom>
          <a:solidFill>
            <a:srgbClr val="F7F3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330183" y="3108960"/>
            <a:ext cx="3291840" cy="2377440"/>
          </a:xfrm>
          <a:prstGeom prst="rect">
            <a:avLst/>
          </a:prstGeom>
          <a:noFill/>
        </p:spPr>
        <p:txBody>
          <a:bodyPr wrap="square" anchor="ctr" lIns="45720" rIns="45720" tIns="18288" bIns="18288">
            <a:spAutoFit/>
          </a:bodyPr>
          <a:lstStyle/>
          <a:p>
            <a:pPr algn="l">
              <a:spcAft>
                <a:spcPts val="600"/>
              </a:spcAft>
            </a:pPr>
            <a:r>
              <a:rPr sz="2200" b="0" i="1">
                <a:solidFill>
                  <a:srgbClr val="6B6B6B"/>
                </a:solidFill>
                <a:latin typeface="Calibri"/>
              </a:rPr>
              <a:t>[ Capped seats or quantity ]</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201168"/>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384048"/>
            <a:ext cx="7315200" cy="457200"/>
          </a:xfrm>
          <a:prstGeom prst="rect">
            <a:avLst/>
          </a:prstGeom>
          <a:noFill/>
        </p:spPr>
        <p:txBody>
          <a:bodyPr wrap="square" anchor="t" lIns="45720" rIns="45720" tIns="18288" bIns="18288">
            <a:spAutoFit/>
          </a:bodyPr>
          <a:lstStyle/>
          <a:p>
            <a:pPr algn="l">
              <a:spcAft>
                <a:spcPts val="600"/>
              </a:spcAft>
            </a:pPr>
            <a:r>
              <a:rPr sz="1500" b="1" i="0">
                <a:solidFill>
                  <a:srgbClr val="B08A2E"/>
                </a:solidFill>
                <a:latin typeface="Calibri"/>
              </a:rPr>
              <a:t>THE CLOSE</a:t>
            </a:r>
          </a:p>
        </p:txBody>
      </p:sp>
      <p:pic>
        <p:nvPicPr>
          <p:cNvPr id="5" name="Picture 4" descr="logo.png"/>
          <p:cNvPicPr>
            <a:picLocks noChangeAspect="1"/>
          </p:cNvPicPr>
          <p:nvPr/>
        </p:nvPicPr>
        <p:blipFill>
          <a:blip r:embed="rId2"/>
          <a:stretch>
            <a:fillRect/>
          </a:stretch>
        </p:blipFill>
        <p:spPr>
          <a:xfrm>
            <a:off x="10744200" y="384048"/>
            <a:ext cx="854122" cy="384048"/>
          </a:xfrm>
          <a:prstGeom prst="rect">
            <a:avLst/>
          </a:prstGeom>
        </p:spPr>
      </p:pic>
      <p:sp>
        <p:nvSpPr>
          <p:cNvPr id="6" name="Rectangle 5"/>
          <p:cNvSpPr/>
          <p:nvPr/>
        </p:nvSpPr>
        <p:spPr>
          <a:xfrm>
            <a:off x="640080" y="932688"/>
            <a:ext cx="146304" cy="82296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822960"/>
            <a:ext cx="10424160" cy="1188720"/>
          </a:xfrm>
          <a:prstGeom prst="rect">
            <a:avLst/>
          </a:prstGeom>
          <a:noFill/>
        </p:spPr>
        <p:txBody>
          <a:bodyPr wrap="square" anchor="t" lIns="45720" rIns="45720" tIns="18288" bIns="18288">
            <a:spAutoFit/>
          </a:bodyPr>
          <a:lstStyle/>
          <a:p>
            <a:pPr algn="l">
              <a:spcAft>
                <a:spcPts val="600"/>
              </a:spcAft>
            </a:pPr>
            <a:r>
              <a:rPr sz="4600" b="1" i="0">
                <a:solidFill>
                  <a:srgbClr val="B08A2E"/>
                </a:solidFill>
                <a:latin typeface="Georgia"/>
              </a:rPr>
              <a:t>Get Started Now</a:t>
            </a:r>
          </a:p>
        </p:txBody>
      </p:sp>
      <p:sp>
        <p:nvSpPr>
          <p:cNvPr id="8" name="TextBox 7"/>
          <p:cNvSpPr txBox="1"/>
          <p:nvPr/>
        </p:nvSpPr>
        <p:spPr>
          <a:xfrm>
            <a:off x="640080" y="2194560"/>
            <a:ext cx="10881360" cy="914400"/>
          </a:xfrm>
          <a:prstGeom prst="rect">
            <a:avLst/>
          </a:prstGeom>
          <a:noFill/>
        </p:spPr>
        <p:txBody>
          <a:bodyPr wrap="square" anchor="t" lIns="45720" rIns="45720" tIns="18288" bIns="18288">
            <a:spAutoFit/>
          </a:bodyPr>
          <a:lstStyle/>
          <a:p>
            <a:pPr algn="l">
              <a:spcAft>
                <a:spcPts val="600"/>
              </a:spcAft>
            </a:pPr>
            <a:r>
              <a:rPr sz="2400" b="1" i="0">
                <a:solidFill>
                  <a:srgbClr val="B08A2E"/>
                </a:solidFill>
                <a:latin typeface="Calibri"/>
              </a:rPr>
              <a:t>Exactly how to take the next step:</a:t>
            </a:r>
          </a:p>
        </p:txBody>
      </p:sp>
      <p:sp>
        <p:nvSpPr>
          <p:cNvPr id="9" name="Rectangle 8"/>
          <p:cNvSpPr/>
          <p:nvPr/>
        </p:nvSpPr>
        <p:spPr>
          <a:xfrm>
            <a:off x="640080" y="3108960"/>
            <a:ext cx="5486400" cy="109728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40080" y="3108960"/>
            <a:ext cx="5486400" cy="1097280"/>
          </a:xfrm>
          <a:prstGeom prst="rect">
            <a:avLst/>
          </a:prstGeom>
          <a:noFill/>
        </p:spPr>
        <p:txBody>
          <a:bodyPr wrap="square" anchor="ctr" lIns="45720" rIns="45720" tIns="18288" bIns="18288">
            <a:spAutoFit/>
          </a:bodyPr>
          <a:lstStyle/>
          <a:p>
            <a:pPr algn="ctr">
              <a:spcAft>
                <a:spcPts val="600"/>
              </a:spcAft>
            </a:pPr>
            <a:r>
              <a:rPr sz="2600" b="1" i="0">
                <a:solidFill>
                  <a:srgbClr val="FFFFFF"/>
                </a:solidFill>
                <a:latin typeface="Calibri"/>
              </a:rPr>
              <a:t>[ CALL TO ACTION BUTTON ]</a:t>
            </a:r>
          </a:p>
        </p:txBody>
      </p:sp>
      <p:sp>
        <p:nvSpPr>
          <p:cNvPr id="11" name="TextBox 10"/>
          <p:cNvSpPr txBox="1"/>
          <p:nvPr/>
        </p:nvSpPr>
        <p:spPr>
          <a:xfrm>
            <a:off x="640080" y="4480560"/>
            <a:ext cx="10881360" cy="1463040"/>
          </a:xfrm>
          <a:prstGeom prst="rect">
            <a:avLst/>
          </a:prstGeom>
          <a:noFill/>
        </p:spPr>
        <p:txBody>
          <a:bodyPr wrap="square" anchor="t" lIns="45720" rIns="45720" tIns="18288" bIns="18288">
            <a:spAutoFit/>
          </a:bodyPr>
          <a:lstStyle/>
          <a:p>
            <a:pPr algn="l">
              <a:spcAft>
                <a:spcPts val="600"/>
              </a:spcAft>
            </a:pPr>
            <a:r>
              <a:rPr sz="2600" b="0" i="1">
                <a:solidFill>
                  <a:srgbClr val="6B6B6B"/>
                </a:solidFill>
                <a:latin typeface="Calibri"/>
              </a:rPr>
              <a:t>[ The exact link / URL to buy ]</a:t>
            </a:r>
          </a:p>
          <a:p>
            <a:pPr algn="l">
              <a:spcAft>
                <a:spcPts val="600"/>
              </a:spcAft>
            </a:pPr>
            <a:r>
              <a:rPr sz="2400" b="0" i="1">
                <a:solidFill>
                  <a:srgbClr val="6B6B6B"/>
                </a:solidFill>
                <a:latin typeface="Calibri"/>
              </a:rPr>
              <a:t>[ Repeat the CTA clearly. Say it again, and again, as the close winds down. ]</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201168"/>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384048"/>
            <a:ext cx="7315200" cy="457200"/>
          </a:xfrm>
          <a:prstGeom prst="rect">
            <a:avLst/>
          </a:prstGeom>
          <a:noFill/>
        </p:spPr>
        <p:txBody>
          <a:bodyPr wrap="square" anchor="t" lIns="45720" rIns="45720" tIns="18288" bIns="18288">
            <a:spAutoFit/>
          </a:bodyPr>
          <a:lstStyle/>
          <a:p>
            <a:pPr algn="l">
              <a:spcAft>
                <a:spcPts val="600"/>
              </a:spcAft>
            </a:pPr>
            <a:r>
              <a:rPr sz="1500" b="1" i="0">
                <a:solidFill>
                  <a:srgbClr val="B08A2E"/>
                </a:solidFill>
                <a:latin typeface="Calibri"/>
              </a:rPr>
              <a:t>CLOSE</a:t>
            </a:r>
          </a:p>
        </p:txBody>
      </p:sp>
      <p:pic>
        <p:nvPicPr>
          <p:cNvPr id="5" name="Picture 4" descr="logo.png"/>
          <p:cNvPicPr>
            <a:picLocks noChangeAspect="1"/>
          </p:cNvPicPr>
          <p:nvPr/>
        </p:nvPicPr>
        <p:blipFill>
          <a:blip r:embed="rId2"/>
          <a:stretch>
            <a:fillRect/>
          </a:stretch>
        </p:blipFill>
        <p:spPr>
          <a:xfrm>
            <a:off x="10744200" y="384048"/>
            <a:ext cx="854122" cy="384048"/>
          </a:xfrm>
          <a:prstGeom prst="rect">
            <a:avLst/>
          </a:prstGeom>
        </p:spPr>
      </p:pic>
      <p:sp>
        <p:nvSpPr>
          <p:cNvPr id="6" name="Rectangle 5"/>
          <p:cNvSpPr/>
          <p:nvPr/>
        </p:nvSpPr>
        <p:spPr>
          <a:xfrm>
            <a:off x="640080" y="932688"/>
            <a:ext cx="146304" cy="82296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822960"/>
            <a:ext cx="10424160" cy="1188720"/>
          </a:xfrm>
          <a:prstGeom prst="rect">
            <a:avLst/>
          </a:prstGeom>
          <a:noFill/>
        </p:spPr>
        <p:txBody>
          <a:bodyPr wrap="square" anchor="t" lIns="45720" rIns="45720" tIns="18288" bIns="18288">
            <a:spAutoFit/>
          </a:bodyPr>
          <a:lstStyle/>
          <a:p>
            <a:pPr algn="l">
              <a:spcAft>
                <a:spcPts val="600"/>
              </a:spcAft>
            </a:pPr>
            <a:r>
              <a:rPr sz="4600" b="1" i="0">
                <a:solidFill>
                  <a:srgbClr val="B08A2E"/>
                </a:solidFill>
                <a:latin typeface="Georgia"/>
              </a:rPr>
              <a:t>Questions and Thank You</a:t>
            </a:r>
          </a:p>
        </p:txBody>
      </p:sp>
      <p:sp>
        <p:nvSpPr>
          <p:cNvPr id="8" name="TextBox 7"/>
          <p:cNvSpPr txBox="1"/>
          <p:nvPr/>
        </p:nvSpPr>
        <p:spPr>
          <a:xfrm>
            <a:off x="640080" y="2286000"/>
            <a:ext cx="6583680" cy="2743200"/>
          </a:xfrm>
          <a:prstGeom prst="rect">
            <a:avLst/>
          </a:prstGeom>
          <a:noFill/>
        </p:spPr>
        <p:txBody>
          <a:bodyPr wrap="square" anchor="t" lIns="45720" rIns="45720" tIns="18288" bIns="18288">
            <a:spAutoFit/>
          </a:bodyPr>
          <a:lstStyle/>
          <a:p>
            <a:pPr algn="l">
              <a:spcAft>
                <a:spcPts val="600"/>
              </a:spcAft>
            </a:pPr>
            <a:r>
              <a:rPr sz="2400" b="1" i="0">
                <a:solidFill>
                  <a:srgbClr val="B08A2E"/>
                </a:solidFill>
                <a:latin typeface="Calibri"/>
              </a:rPr>
              <a:t>Live Q&amp;A:</a:t>
            </a:r>
          </a:p>
          <a:p>
            <a:pPr algn="l">
              <a:spcAft>
                <a:spcPts val="600"/>
              </a:spcAft>
            </a:pPr>
            <a:r>
              <a:rPr sz="2400" b="0" i="1">
                <a:solidFill>
                  <a:srgbClr val="6B6B6B"/>
                </a:solidFill>
                <a:latin typeface="Calibri"/>
              </a:rPr>
              <a:t>[ Field questions. End every answer by pointing back to the offer / CTA. ]</a:t>
            </a:r>
          </a:p>
          <a:p>
            <a:pPr algn="l">
              <a:spcAft>
                <a:spcPts val="600"/>
              </a:spcAft>
            </a:pPr>
            <a:r>
              <a:rPr sz="2400" b="1" i="0">
                <a:solidFill>
                  <a:srgbClr val="B08A2E"/>
                </a:solidFill>
                <a:latin typeface="Calibri"/>
              </a:rPr>
              <a:t>Thank you:</a:t>
            </a:r>
          </a:p>
          <a:p>
            <a:pPr algn="l">
              <a:spcAft>
                <a:spcPts val="600"/>
              </a:spcAft>
            </a:pPr>
            <a:r>
              <a:rPr sz="2400" b="0" i="1">
                <a:solidFill>
                  <a:srgbClr val="6B6B6B"/>
                </a:solidFill>
                <a:latin typeface="Calibri"/>
              </a:rPr>
              <a:t>[ Thank them for staying. Restate the promise and the deadline one last time. ]</a:t>
            </a:r>
          </a:p>
        </p:txBody>
      </p:sp>
      <p:pic>
        <p:nvPicPr>
          <p:cNvPr id="9" name="Picture 8" descr="opengraph-image.pngopengraph-image.9e5d0"/>
          <p:cNvPicPr>
            <a:picLocks noChangeAspect="1"/>
          </p:cNvPicPr>
          <p:nvPr/>
        </p:nvPicPr>
        <p:blipFill>
          <a:blip r:embed="rId3"/>
          <a:srcRect l="15891" r="15891"/>
          <a:stretch>
            <a:fillRect/>
          </a:stretch>
        </p:blipFill>
        <p:spPr>
          <a:xfrm>
            <a:off x="7498079" y="2286000"/>
            <a:ext cx="4023360" cy="3291840"/>
          </a:xfrm>
          <a:prstGeom prst="rect">
            <a:avLst/>
          </a:prstGeom>
        </p:spPr>
      </p:pic>
      <p:sp>
        <p:nvSpPr>
          <p:cNvPr id="10" name="Rectangle 9"/>
          <p:cNvSpPr/>
          <p:nvPr/>
        </p:nvSpPr>
        <p:spPr>
          <a:xfrm>
            <a:off x="7498079" y="2286000"/>
            <a:ext cx="4023360" cy="73152"/>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201168"/>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384048"/>
            <a:ext cx="7315200" cy="457200"/>
          </a:xfrm>
          <a:prstGeom prst="rect">
            <a:avLst/>
          </a:prstGeom>
          <a:noFill/>
        </p:spPr>
        <p:txBody>
          <a:bodyPr wrap="square" anchor="t" lIns="45720" rIns="45720" tIns="18288" bIns="18288">
            <a:spAutoFit/>
          </a:bodyPr>
          <a:lstStyle/>
          <a:p>
            <a:pPr algn="l">
              <a:spcAft>
                <a:spcPts val="600"/>
              </a:spcAft>
            </a:pPr>
            <a:r>
              <a:rPr sz="1500" b="1" i="0">
                <a:solidFill>
                  <a:srgbClr val="B08A2E"/>
                </a:solidFill>
                <a:latin typeface="Calibri"/>
              </a:rPr>
              <a:t>INTRO / HOOK</a:t>
            </a:r>
          </a:p>
        </p:txBody>
      </p:sp>
      <p:pic>
        <p:nvPicPr>
          <p:cNvPr id="5" name="Picture 4" descr="logo.png"/>
          <p:cNvPicPr>
            <a:picLocks noChangeAspect="1"/>
          </p:cNvPicPr>
          <p:nvPr/>
        </p:nvPicPr>
        <p:blipFill>
          <a:blip r:embed="rId2"/>
          <a:stretch>
            <a:fillRect/>
          </a:stretch>
        </p:blipFill>
        <p:spPr>
          <a:xfrm>
            <a:off x="10744200" y="384048"/>
            <a:ext cx="854122" cy="384048"/>
          </a:xfrm>
          <a:prstGeom prst="rect">
            <a:avLst/>
          </a:prstGeom>
        </p:spPr>
      </p:pic>
      <p:sp>
        <p:nvSpPr>
          <p:cNvPr id="6" name="Rectangle 5"/>
          <p:cNvSpPr/>
          <p:nvPr/>
        </p:nvSpPr>
        <p:spPr>
          <a:xfrm>
            <a:off x="640080" y="932688"/>
            <a:ext cx="146304" cy="82296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822960"/>
            <a:ext cx="10424160" cy="1188720"/>
          </a:xfrm>
          <a:prstGeom prst="rect">
            <a:avLst/>
          </a:prstGeom>
          <a:noFill/>
        </p:spPr>
        <p:txBody>
          <a:bodyPr wrap="square" anchor="t" lIns="45720" rIns="45720" tIns="18288" bIns="18288">
            <a:spAutoFit/>
          </a:bodyPr>
          <a:lstStyle/>
          <a:p>
            <a:pPr algn="l">
              <a:spcAft>
                <a:spcPts val="600"/>
              </a:spcAft>
            </a:pPr>
            <a:r>
              <a:rPr sz="4600" b="1" i="0">
                <a:solidFill>
                  <a:srgbClr val="B08A2E"/>
                </a:solidFill>
                <a:latin typeface="Georgia"/>
              </a:rPr>
              <a:t>The Big Promise</a:t>
            </a:r>
          </a:p>
        </p:txBody>
      </p:sp>
      <p:sp>
        <p:nvSpPr>
          <p:cNvPr id="8" name="TextBox 7"/>
          <p:cNvSpPr txBox="1"/>
          <p:nvPr/>
        </p:nvSpPr>
        <p:spPr>
          <a:xfrm>
            <a:off x="640080" y="2103120"/>
            <a:ext cx="6309360" cy="548640"/>
          </a:xfrm>
          <a:prstGeom prst="rect">
            <a:avLst/>
          </a:prstGeom>
          <a:noFill/>
        </p:spPr>
        <p:txBody>
          <a:bodyPr wrap="square" anchor="t" lIns="45720" rIns="45720" tIns="18288" bIns="18288">
            <a:spAutoFit/>
          </a:bodyPr>
          <a:lstStyle/>
          <a:p>
            <a:pPr algn="l">
              <a:spcAft>
                <a:spcPts val="600"/>
              </a:spcAft>
            </a:pPr>
            <a:r>
              <a:rPr sz="2600" b="1" i="0">
                <a:solidFill>
                  <a:srgbClr val="1A1A1A"/>
                </a:solidFill>
                <a:latin typeface="Calibri"/>
              </a:rPr>
              <a:t>By the end of this training you will know how to:</a:t>
            </a:r>
          </a:p>
        </p:txBody>
      </p:sp>
      <p:sp>
        <p:nvSpPr>
          <p:cNvPr id="9" name="TextBox 8"/>
          <p:cNvSpPr txBox="1"/>
          <p:nvPr/>
        </p:nvSpPr>
        <p:spPr>
          <a:xfrm>
            <a:off x="822960" y="2743200"/>
            <a:ext cx="6126480" cy="2377440"/>
          </a:xfrm>
          <a:prstGeom prst="rect">
            <a:avLst/>
          </a:prstGeom>
          <a:noFill/>
        </p:spPr>
        <p:txBody>
          <a:bodyPr wrap="square" anchor="t" lIns="45720" rIns="45720" tIns="18288" bIns="18288">
            <a:spAutoFit/>
          </a:bodyPr>
          <a:lstStyle/>
          <a:p>
            <a:pPr algn="l">
              <a:spcAft>
                <a:spcPts val="600"/>
              </a:spcAft>
            </a:pPr>
            <a:r>
              <a:rPr sz="2400" b="0" i="1">
                <a:solidFill>
                  <a:srgbClr val="6B6B6B"/>
                </a:solidFill>
                <a:latin typeface="Calibri"/>
              </a:rPr>
              <a:t>[ The #1 outcome they walk away with ]</a:t>
            </a:r>
          </a:p>
          <a:p>
            <a:pPr algn="l">
              <a:spcAft>
                <a:spcPts val="600"/>
              </a:spcAft>
            </a:pPr>
            <a:r>
              <a:rPr sz="2400" b="0" i="1">
                <a:solidFill>
                  <a:srgbClr val="6B6B6B"/>
                </a:solidFill>
                <a:latin typeface="Calibri"/>
              </a:rPr>
              <a:t>[ Outcome 2 ]</a:t>
            </a:r>
          </a:p>
          <a:p>
            <a:pPr algn="l">
              <a:spcAft>
                <a:spcPts val="600"/>
              </a:spcAft>
            </a:pPr>
            <a:r>
              <a:rPr sz="2400" b="0" i="1">
                <a:solidFill>
                  <a:srgbClr val="6B6B6B"/>
                </a:solidFill>
                <a:latin typeface="Calibri"/>
              </a:rPr>
              <a:t>[ Outcome 3 ]</a:t>
            </a:r>
          </a:p>
        </p:txBody>
      </p:sp>
      <p:sp>
        <p:nvSpPr>
          <p:cNvPr id="10" name="TextBox 9"/>
          <p:cNvSpPr txBox="1"/>
          <p:nvPr/>
        </p:nvSpPr>
        <p:spPr>
          <a:xfrm>
            <a:off x="640080" y="5120640"/>
            <a:ext cx="6309360" cy="1097280"/>
          </a:xfrm>
          <a:prstGeom prst="rect">
            <a:avLst/>
          </a:prstGeom>
          <a:noFill/>
        </p:spPr>
        <p:txBody>
          <a:bodyPr wrap="square" anchor="t" lIns="45720" rIns="45720" tIns="18288" bIns="18288">
            <a:spAutoFit/>
          </a:bodyPr>
          <a:lstStyle/>
          <a:p>
            <a:pPr algn="l">
              <a:spcAft>
                <a:spcPts val="600"/>
              </a:spcAft>
            </a:pPr>
            <a:r>
              <a:rPr sz="2200" b="1" i="0">
                <a:solidFill>
                  <a:srgbClr val="C7A24B"/>
                </a:solidFill>
                <a:latin typeface="Calibri"/>
              </a:rPr>
              <a:t>Who this is for:</a:t>
            </a:r>
          </a:p>
          <a:p>
            <a:pPr algn="l">
              <a:spcAft>
                <a:spcPts val="600"/>
              </a:spcAft>
            </a:pPr>
            <a:r>
              <a:rPr sz="2200" b="0" i="1">
                <a:solidFill>
                  <a:srgbClr val="6B6B6B"/>
                </a:solidFill>
                <a:latin typeface="Calibri"/>
              </a:rPr>
              <a:t>[ Describe exactly who should stay to the end ]</a:t>
            </a:r>
          </a:p>
        </p:txBody>
      </p:sp>
      <p:pic>
        <p:nvPicPr>
          <p:cNvPr id="11" name="Picture 10" descr="clip1.png"/>
          <p:cNvPicPr>
            <a:picLocks noChangeAspect="1"/>
          </p:cNvPicPr>
          <p:nvPr/>
        </p:nvPicPr>
        <p:blipFill>
          <a:blip r:embed="rId3"/>
          <a:srcRect t="24511" b="24511"/>
          <a:stretch>
            <a:fillRect/>
          </a:stretch>
        </p:blipFill>
        <p:spPr>
          <a:xfrm>
            <a:off x="7315200" y="2103120"/>
            <a:ext cx="4206240" cy="3840480"/>
          </a:xfrm>
          <a:prstGeom prst="rect">
            <a:avLst/>
          </a:prstGeom>
        </p:spPr>
      </p:pic>
      <p:sp>
        <p:nvSpPr>
          <p:cNvPr id="12" name="Rectangle 11"/>
          <p:cNvSpPr/>
          <p:nvPr/>
        </p:nvSpPr>
        <p:spPr>
          <a:xfrm>
            <a:off x="7315200" y="2103120"/>
            <a:ext cx="4206240" cy="73152"/>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201168"/>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384048"/>
            <a:ext cx="7315200" cy="457200"/>
          </a:xfrm>
          <a:prstGeom prst="rect">
            <a:avLst/>
          </a:prstGeom>
          <a:noFill/>
        </p:spPr>
        <p:txBody>
          <a:bodyPr wrap="square" anchor="t" lIns="45720" rIns="45720" tIns="18288" bIns="18288">
            <a:spAutoFit/>
          </a:bodyPr>
          <a:lstStyle/>
          <a:p>
            <a:pPr algn="l">
              <a:spcAft>
                <a:spcPts val="600"/>
              </a:spcAft>
            </a:pPr>
            <a:r>
              <a:rPr sz="1500" b="1" i="0">
                <a:solidFill>
                  <a:srgbClr val="B08A2E"/>
                </a:solidFill>
                <a:latin typeface="Calibri"/>
              </a:rPr>
              <a:t>INTRO / HOOK</a:t>
            </a:r>
          </a:p>
        </p:txBody>
      </p:sp>
      <p:pic>
        <p:nvPicPr>
          <p:cNvPr id="5" name="Picture 4" descr="logo.png"/>
          <p:cNvPicPr>
            <a:picLocks noChangeAspect="1"/>
          </p:cNvPicPr>
          <p:nvPr/>
        </p:nvPicPr>
        <p:blipFill>
          <a:blip r:embed="rId2"/>
          <a:stretch>
            <a:fillRect/>
          </a:stretch>
        </p:blipFill>
        <p:spPr>
          <a:xfrm>
            <a:off x="10744200" y="384048"/>
            <a:ext cx="854122" cy="384048"/>
          </a:xfrm>
          <a:prstGeom prst="rect">
            <a:avLst/>
          </a:prstGeom>
        </p:spPr>
      </p:pic>
      <p:sp>
        <p:nvSpPr>
          <p:cNvPr id="6" name="Rectangle 5"/>
          <p:cNvSpPr/>
          <p:nvPr/>
        </p:nvSpPr>
        <p:spPr>
          <a:xfrm>
            <a:off x="640080" y="932688"/>
            <a:ext cx="146304" cy="82296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822960"/>
            <a:ext cx="10424160" cy="1188720"/>
          </a:xfrm>
          <a:prstGeom prst="rect">
            <a:avLst/>
          </a:prstGeom>
          <a:noFill/>
        </p:spPr>
        <p:txBody>
          <a:bodyPr wrap="square" anchor="t" lIns="45720" rIns="45720" tIns="18288" bIns="18288">
            <a:spAutoFit/>
          </a:bodyPr>
          <a:lstStyle/>
          <a:p>
            <a:pPr algn="l">
              <a:spcAft>
                <a:spcPts val="600"/>
              </a:spcAft>
            </a:pPr>
            <a:r>
              <a:rPr sz="4600" b="1" i="0">
                <a:solidFill>
                  <a:srgbClr val="B08A2E"/>
                </a:solidFill>
                <a:latin typeface="Georgia"/>
              </a:rPr>
              <a:t>The ONE Thing I Will Teach You</a:t>
            </a:r>
          </a:p>
        </p:txBody>
      </p:sp>
      <p:sp>
        <p:nvSpPr>
          <p:cNvPr id="8" name="TextBox 7"/>
          <p:cNvSpPr txBox="1"/>
          <p:nvPr/>
        </p:nvSpPr>
        <p:spPr>
          <a:xfrm>
            <a:off x="640080" y="2194560"/>
            <a:ext cx="10881360" cy="1097280"/>
          </a:xfrm>
          <a:prstGeom prst="rect">
            <a:avLst/>
          </a:prstGeom>
          <a:noFill/>
        </p:spPr>
        <p:txBody>
          <a:bodyPr wrap="square" anchor="t" lIns="45720" rIns="45720" tIns="18288" bIns="18288">
            <a:spAutoFit/>
          </a:bodyPr>
          <a:lstStyle/>
          <a:p>
            <a:pPr algn="l">
              <a:spcAft>
                <a:spcPts val="600"/>
              </a:spcAft>
            </a:pPr>
            <a:r>
              <a:rPr sz="3200" b="0" i="1">
                <a:solidFill>
                  <a:srgbClr val="6B6B6B"/>
                </a:solidFill>
                <a:latin typeface="Calibri"/>
              </a:rPr>
              <a:t>[ Name the single skill / result you are teaching today ]</a:t>
            </a:r>
          </a:p>
        </p:txBody>
      </p:sp>
      <p:sp>
        <p:nvSpPr>
          <p:cNvPr id="9" name="Rectangle 8"/>
          <p:cNvSpPr/>
          <p:nvPr/>
        </p:nvSpPr>
        <p:spPr>
          <a:xfrm>
            <a:off x="640080" y="3657600"/>
            <a:ext cx="10881360" cy="4572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40080" y="3931920"/>
            <a:ext cx="10881360" cy="2011680"/>
          </a:xfrm>
          <a:prstGeom prst="rect">
            <a:avLst/>
          </a:prstGeom>
          <a:noFill/>
        </p:spPr>
        <p:txBody>
          <a:bodyPr wrap="square" anchor="t" lIns="45720" rIns="45720" tIns="18288" bIns="18288">
            <a:spAutoFit/>
          </a:bodyPr>
          <a:lstStyle/>
          <a:p>
            <a:pPr algn="l">
              <a:spcAft>
                <a:spcPts val="600"/>
              </a:spcAft>
            </a:pPr>
            <a:r>
              <a:rPr sz="2400" b="1" i="0">
                <a:solidFill>
                  <a:srgbClr val="B08A2E"/>
                </a:solidFill>
                <a:latin typeface="Calibri"/>
              </a:rPr>
              <a:t>Why it matters right now:</a:t>
            </a:r>
          </a:p>
          <a:p>
            <a:pPr algn="l">
              <a:spcAft>
                <a:spcPts val="600"/>
              </a:spcAft>
            </a:pPr>
            <a:r>
              <a:rPr sz="2600" b="0" i="1">
                <a:solidFill>
                  <a:srgbClr val="6B6B6B"/>
                </a:solidFill>
                <a:latin typeface="Calibri"/>
              </a:rPr>
              <a:t>[ One or two lines on why this ONE thing changes everything for them ]</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201168"/>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384048"/>
            <a:ext cx="7315200" cy="457200"/>
          </a:xfrm>
          <a:prstGeom prst="rect">
            <a:avLst/>
          </a:prstGeom>
          <a:noFill/>
        </p:spPr>
        <p:txBody>
          <a:bodyPr wrap="square" anchor="t" lIns="45720" rIns="45720" tIns="18288" bIns="18288">
            <a:spAutoFit/>
          </a:bodyPr>
          <a:lstStyle/>
          <a:p>
            <a:pPr algn="l">
              <a:spcAft>
                <a:spcPts val="600"/>
              </a:spcAft>
            </a:pPr>
            <a:r>
              <a:rPr sz="1500" b="1" i="0">
                <a:solidFill>
                  <a:srgbClr val="B08A2E"/>
                </a:solidFill>
                <a:latin typeface="Calibri"/>
              </a:rPr>
              <a:t>ORIGIN STORY</a:t>
            </a:r>
          </a:p>
        </p:txBody>
      </p:sp>
      <p:pic>
        <p:nvPicPr>
          <p:cNvPr id="5" name="Picture 4" descr="logo.png"/>
          <p:cNvPicPr>
            <a:picLocks noChangeAspect="1"/>
          </p:cNvPicPr>
          <p:nvPr/>
        </p:nvPicPr>
        <p:blipFill>
          <a:blip r:embed="rId2"/>
          <a:stretch>
            <a:fillRect/>
          </a:stretch>
        </p:blipFill>
        <p:spPr>
          <a:xfrm>
            <a:off x="10744200" y="384048"/>
            <a:ext cx="854122" cy="384048"/>
          </a:xfrm>
          <a:prstGeom prst="rect">
            <a:avLst/>
          </a:prstGeom>
        </p:spPr>
      </p:pic>
      <p:sp>
        <p:nvSpPr>
          <p:cNvPr id="6" name="Rectangle 5"/>
          <p:cNvSpPr/>
          <p:nvPr/>
        </p:nvSpPr>
        <p:spPr>
          <a:xfrm>
            <a:off x="640080" y="932688"/>
            <a:ext cx="146304" cy="82296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822960"/>
            <a:ext cx="10424160" cy="1188720"/>
          </a:xfrm>
          <a:prstGeom prst="rect">
            <a:avLst/>
          </a:prstGeom>
          <a:noFill/>
        </p:spPr>
        <p:txBody>
          <a:bodyPr wrap="square" anchor="t" lIns="45720" rIns="45720" tIns="18288" bIns="18288">
            <a:spAutoFit/>
          </a:bodyPr>
          <a:lstStyle/>
          <a:p>
            <a:pPr algn="l">
              <a:spcAft>
                <a:spcPts val="600"/>
              </a:spcAft>
            </a:pPr>
            <a:r>
              <a:rPr sz="4600" b="1" i="0">
                <a:solidFill>
                  <a:srgbClr val="B08A2E"/>
                </a:solidFill>
                <a:latin typeface="Georgia"/>
              </a:rPr>
              <a:t>My Story</a:t>
            </a:r>
          </a:p>
        </p:txBody>
      </p:sp>
      <p:pic>
        <p:nvPicPr>
          <p:cNvPr id="8" name="Picture 7" descr="conference-audience.jpg"/>
          <p:cNvPicPr>
            <a:picLocks noChangeAspect="1"/>
          </p:cNvPicPr>
          <p:nvPr/>
        </p:nvPicPr>
        <p:blipFill>
          <a:blip r:embed="rId3"/>
          <a:srcRect l="26079" r="26079"/>
          <a:stretch>
            <a:fillRect/>
          </a:stretch>
        </p:blipFill>
        <p:spPr>
          <a:xfrm>
            <a:off x="8778240" y="2103120"/>
            <a:ext cx="2770632" cy="4343400"/>
          </a:xfrm>
          <a:prstGeom prst="rect">
            <a:avLst/>
          </a:prstGeom>
        </p:spPr>
      </p:pic>
      <p:sp>
        <p:nvSpPr>
          <p:cNvPr id="9" name="Rectangle 8"/>
          <p:cNvSpPr/>
          <p:nvPr/>
        </p:nvSpPr>
        <p:spPr>
          <a:xfrm>
            <a:off x="8778240" y="2103120"/>
            <a:ext cx="73152" cy="434340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640080" y="2194560"/>
            <a:ext cx="2194560" cy="502920"/>
          </a:xfrm>
          <a:prstGeom prst="rect">
            <a:avLst/>
          </a:prstGeom>
          <a:solidFill>
            <a:srgbClr val="B0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40080" y="2194560"/>
            <a:ext cx="2194560" cy="502920"/>
          </a:xfrm>
          <a:prstGeom prst="rect">
            <a:avLst/>
          </a:prstGeom>
          <a:noFill/>
        </p:spPr>
        <p:txBody>
          <a:bodyPr wrap="square" anchor="ctr" lIns="45720" rIns="45720" tIns="18288" bIns="18288">
            <a:spAutoFit/>
          </a:bodyPr>
          <a:lstStyle/>
          <a:p>
            <a:pPr algn="ctr">
              <a:spcAft>
                <a:spcPts val="600"/>
              </a:spcAft>
            </a:pPr>
            <a:r>
              <a:rPr sz="1800" b="1" i="0">
                <a:solidFill>
                  <a:srgbClr val="FFFFFF"/>
                </a:solidFill>
                <a:latin typeface="Calibri"/>
              </a:rPr>
              <a:t>BEFORE</a:t>
            </a:r>
          </a:p>
        </p:txBody>
      </p:sp>
      <p:sp>
        <p:nvSpPr>
          <p:cNvPr id="12" name="TextBox 11"/>
          <p:cNvSpPr txBox="1"/>
          <p:nvPr/>
        </p:nvSpPr>
        <p:spPr>
          <a:xfrm>
            <a:off x="2971800" y="2176272"/>
            <a:ext cx="5577840" cy="822960"/>
          </a:xfrm>
          <a:prstGeom prst="rect">
            <a:avLst/>
          </a:prstGeom>
          <a:noFill/>
        </p:spPr>
        <p:txBody>
          <a:bodyPr wrap="square" anchor="ctr" lIns="45720" rIns="45720" tIns="18288" bIns="18288">
            <a:spAutoFit/>
          </a:bodyPr>
          <a:lstStyle/>
          <a:p>
            <a:pPr algn="l">
              <a:spcAft>
                <a:spcPts val="600"/>
              </a:spcAft>
            </a:pPr>
            <a:r>
              <a:rPr sz="2200" b="0" i="1">
                <a:solidFill>
                  <a:srgbClr val="6B6B6B"/>
                </a:solidFill>
                <a:latin typeface="Calibri"/>
              </a:rPr>
              <a:t>[ Where you were: struggling, skeptical, stuck ]</a:t>
            </a:r>
          </a:p>
        </p:txBody>
      </p:sp>
      <p:sp>
        <p:nvSpPr>
          <p:cNvPr id="13" name="Rectangle 12"/>
          <p:cNvSpPr/>
          <p:nvPr/>
        </p:nvSpPr>
        <p:spPr>
          <a:xfrm>
            <a:off x="640080" y="3611880"/>
            <a:ext cx="2194560" cy="50292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40080" y="3611880"/>
            <a:ext cx="2194560" cy="502920"/>
          </a:xfrm>
          <a:prstGeom prst="rect">
            <a:avLst/>
          </a:prstGeom>
          <a:noFill/>
        </p:spPr>
        <p:txBody>
          <a:bodyPr wrap="square" anchor="ctr" lIns="45720" rIns="45720" tIns="18288" bIns="18288">
            <a:spAutoFit/>
          </a:bodyPr>
          <a:lstStyle/>
          <a:p>
            <a:pPr algn="ctr">
              <a:spcAft>
                <a:spcPts val="600"/>
              </a:spcAft>
            </a:pPr>
            <a:r>
              <a:rPr sz="1800" b="1" i="0">
                <a:solidFill>
                  <a:srgbClr val="FFFFFF"/>
                </a:solidFill>
                <a:latin typeface="Calibri"/>
              </a:rPr>
              <a:t>THE EPIPHANY</a:t>
            </a:r>
          </a:p>
        </p:txBody>
      </p:sp>
      <p:sp>
        <p:nvSpPr>
          <p:cNvPr id="15" name="TextBox 14"/>
          <p:cNvSpPr txBox="1"/>
          <p:nvPr/>
        </p:nvSpPr>
        <p:spPr>
          <a:xfrm>
            <a:off x="2971800" y="3593592"/>
            <a:ext cx="5577840" cy="822960"/>
          </a:xfrm>
          <a:prstGeom prst="rect">
            <a:avLst/>
          </a:prstGeom>
          <a:noFill/>
        </p:spPr>
        <p:txBody>
          <a:bodyPr wrap="square" anchor="ctr" lIns="45720" rIns="45720" tIns="18288" bIns="18288">
            <a:spAutoFit/>
          </a:bodyPr>
          <a:lstStyle/>
          <a:p>
            <a:pPr algn="l">
              <a:spcAft>
                <a:spcPts val="600"/>
              </a:spcAft>
            </a:pPr>
            <a:r>
              <a:rPr sz="2200" b="0" i="1">
                <a:solidFill>
                  <a:srgbClr val="6B6B6B"/>
                </a:solidFill>
                <a:latin typeface="Calibri"/>
              </a:rPr>
              <a:t>[ The moment everything changed for you ]</a:t>
            </a:r>
          </a:p>
        </p:txBody>
      </p:sp>
      <p:sp>
        <p:nvSpPr>
          <p:cNvPr id="16" name="Rectangle 15"/>
          <p:cNvSpPr/>
          <p:nvPr/>
        </p:nvSpPr>
        <p:spPr>
          <a:xfrm>
            <a:off x="640080" y="5029200"/>
            <a:ext cx="2194560" cy="502920"/>
          </a:xfrm>
          <a:prstGeom prst="rect">
            <a:avLst/>
          </a:prstGeom>
          <a:solidFill>
            <a:srgbClr val="B0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40080" y="5029200"/>
            <a:ext cx="2194560" cy="502920"/>
          </a:xfrm>
          <a:prstGeom prst="rect">
            <a:avLst/>
          </a:prstGeom>
          <a:noFill/>
        </p:spPr>
        <p:txBody>
          <a:bodyPr wrap="square" anchor="ctr" lIns="45720" rIns="45720" tIns="18288" bIns="18288">
            <a:spAutoFit/>
          </a:bodyPr>
          <a:lstStyle/>
          <a:p>
            <a:pPr algn="ctr">
              <a:spcAft>
                <a:spcPts val="600"/>
              </a:spcAft>
            </a:pPr>
            <a:r>
              <a:rPr sz="1800" b="1" i="0">
                <a:solidFill>
                  <a:srgbClr val="FFFFFF"/>
                </a:solidFill>
                <a:latin typeface="Calibri"/>
              </a:rPr>
              <a:t>AFTER</a:t>
            </a:r>
          </a:p>
        </p:txBody>
      </p:sp>
      <p:sp>
        <p:nvSpPr>
          <p:cNvPr id="18" name="TextBox 17"/>
          <p:cNvSpPr txBox="1"/>
          <p:nvPr/>
        </p:nvSpPr>
        <p:spPr>
          <a:xfrm>
            <a:off x="2971800" y="5010912"/>
            <a:ext cx="5577840" cy="822960"/>
          </a:xfrm>
          <a:prstGeom prst="rect">
            <a:avLst/>
          </a:prstGeom>
          <a:noFill/>
        </p:spPr>
        <p:txBody>
          <a:bodyPr wrap="square" anchor="ctr" lIns="45720" rIns="45720" tIns="18288" bIns="18288">
            <a:spAutoFit/>
          </a:bodyPr>
          <a:lstStyle/>
          <a:p>
            <a:pPr algn="l">
              <a:spcAft>
                <a:spcPts val="600"/>
              </a:spcAft>
            </a:pPr>
            <a:r>
              <a:rPr sz="2200" b="0" i="1">
                <a:solidFill>
                  <a:srgbClr val="6B6B6B"/>
                </a:solidFill>
                <a:latin typeface="Calibri"/>
              </a:rPr>
              <a:t>[ The result / transformation you now have ]</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201168"/>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384048"/>
            <a:ext cx="7315200" cy="457200"/>
          </a:xfrm>
          <a:prstGeom prst="rect">
            <a:avLst/>
          </a:prstGeom>
          <a:noFill/>
        </p:spPr>
        <p:txBody>
          <a:bodyPr wrap="square" anchor="t" lIns="45720" rIns="45720" tIns="18288" bIns="18288">
            <a:spAutoFit/>
          </a:bodyPr>
          <a:lstStyle/>
          <a:p>
            <a:pPr algn="l">
              <a:spcAft>
                <a:spcPts val="600"/>
              </a:spcAft>
            </a:pPr>
            <a:r>
              <a:rPr sz="1500" b="1" i="0">
                <a:solidFill>
                  <a:srgbClr val="B08A2E"/>
                </a:solidFill>
                <a:latin typeface="Calibri"/>
              </a:rPr>
              <a:t>THE BIG DOMINO</a:t>
            </a:r>
          </a:p>
        </p:txBody>
      </p:sp>
      <p:pic>
        <p:nvPicPr>
          <p:cNvPr id="5" name="Picture 4" descr="logo.png"/>
          <p:cNvPicPr>
            <a:picLocks noChangeAspect="1"/>
          </p:cNvPicPr>
          <p:nvPr/>
        </p:nvPicPr>
        <p:blipFill>
          <a:blip r:embed="rId2"/>
          <a:stretch>
            <a:fillRect/>
          </a:stretch>
        </p:blipFill>
        <p:spPr>
          <a:xfrm>
            <a:off x="10744200" y="384048"/>
            <a:ext cx="854122" cy="384048"/>
          </a:xfrm>
          <a:prstGeom prst="rect">
            <a:avLst/>
          </a:prstGeom>
        </p:spPr>
      </p:pic>
      <p:sp>
        <p:nvSpPr>
          <p:cNvPr id="6" name="TextBox 5"/>
          <p:cNvSpPr txBox="1"/>
          <p:nvPr/>
        </p:nvSpPr>
        <p:spPr>
          <a:xfrm>
            <a:off x="9692640" y="365760"/>
            <a:ext cx="2194560" cy="2194560"/>
          </a:xfrm>
          <a:prstGeom prst="rect">
            <a:avLst/>
          </a:prstGeom>
          <a:noFill/>
        </p:spPr>
        <p:txBody>
          <a:bodyPr wrap="square" anchor="t" lIns="45720" rIns="45720" tIns="18288" bIns="18288">
            <a:spAutoFit/>
          </a:bodyPr>
          <a:lstStyle/>
          <a:p>
            <a:pPr algn="l">
              <a:spcAft>
                <a:spcPts val="600"/>
              </a:spcAft>
            </a:pPr>
            <a:r>
              <a:rPr sz="15000" b="1" i="0">
                <a:solidFill>
                  <a:srgbClr val="E7ECF2"/>
                </a:solidFill>
                <a:latin typeface="Georgia"/>
              </a:rPr>
              <a:t>!</a:t>
            </a:r>
          </a:p>
        </p:txBody>
      </p:sp>
      <p:sp>
        <p:nvSpPr>
          <p:cNvPr id="7" name="Rectangle 6"/>
          <p:cNvSpPr/>
          <p:nvPr/>
        </p:nvSpPr>
        <p:spPr>
          <a:xfrm>
            <a:off x="640080" y="932688"/>
            <a:ext cx="146304" cy="82296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14400" y="822960"/>
            <a:ext cx="10424160" cy="1188720"/>
          </a:xfrm>
          <a:prstGeom prst="rect">
            <a:avLst/>
          </a:prstGeom>
          <a:noFill/>
        </p:spPr>
        <p:txBody>
          <a:bodyPr wrap="square" anchor="t" lIns="45720" rIns="45720" tIns="18288" bIns="18288">
            <a:spAutoFit/>
          </a:bodyPr>
          <a:lstStyle/>
          <a:p>
            <a:pPr algn="l">
              <a:spcAft>
                <a:spcPts val="600"/>
              </a:spcAft>
            </a:pPr>
            <a:r>
              <a:rPr sz="4600" b="1" i="0">
                <a:solidFill>
                  <a:srgbClr val="B08A2E"/>
                </a:solidFill>
                <a:latin typeface="Georgia"/>
              </a:rPr>
              <a:t>The Big Domino</a:t>
            </a:r>
          </a:p>
        </p:txBody>
      </p:sp>
      <p:sp>
        <p:nvSpPr>
          <p:cNvPr id="9" name="TextBox 8"/>
          <p:cNvSpPr txBox="1"/>
          <p:nvPr/>
        </p:nvSpPr>
        <p:spPr>
          <a:xfrm>
            <a:off x="640080" y="2103120"/>
            <a:ext cx="8595360" cy="1463040"/>
          </a:xfrm>
          <a:prstGeom prst="rect">
            <a:avLst/>
          </a:prstGeom>
          <a:noFill/>
        </p:spPr>
        <p:txBody>
          <a:bodyPr wrap="square" anchor="t" lIns="45720" rIns="45720" tIns="18288" bIns="18288">
            <a:spAutoFit/>
          </a:bodyPr>
          <a:lstStyle/>
          <a:p>
            <a:pPr algn="l">
              <a:spcAft>
                <a:spcPts val="600"/>
              </a:spcAft>
            </a:pPr>
            <a:r>
              <a:rPr sz="2400" b="1" i="0">
                <a:solidFill>
                  <a:srgbClr val="B08A2E"/>
                </a:solidFill>
                <a:latin typeface="Calibri"/>
              </a:rPr>
              <a:t>The ONE belief that makes the sale inevitable:</a:t>
            </a:r>
          </a:p>
          <a:p>
            <a:pPr algn="l">
              <a:spcAft>
                <a:spcPts val="600"/>
              </a:spcAft>
            </a:pPr>
            <a:r>
              <a:rPr sz="3000" b="0" i="1">
                <a:solidFill>
                  <a:srgbClr val="6B6B6B"/>
                </a:solidFill>
                <a:latin typeface="Calibri"/>
              </a:rPr>
              <a:t>[ "If I can get you to believe ______ , then the next step becomes obvious." ]</a:t>
            </a:r>
          </a:p>
        </p:txBody>
      </p:sp>
      <p:sp>
        <p:nvSpPr>
          <p:cNvPr id="10" name="Rectangle 9"/>
          <p:cNvSpPr/>
          <p:nvPr/>
        </p:nvSpPr>
        <p:spPr>
          <a:xfrm>
            <a:off x="640080" y="4023360"/>
            <a:ext cx="10881360" cy="4572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40080" y="4297680"/>
            <a:ext cx="10881360" cy="1737360"/>
          </a:xfrm>
          <a:prstGeom prst="rect">
            <a:avLst/>
          </a:prstGeom>
          <a:noFill/>
        </p:spPr>
        <p:txBody>
          <a:bodyPr wrap="square" anchor="t" lIns="45720" rIns="45720" tIns="18288" bIns="18288">
            <a:spAutoFit/>
          </a:bodyPr>
          <a:lstStyle/>
          <a:p>
            <a:pPr algn="l">
              <a:spcAft>
                <a:spcPts val="600"/>
              </a:spcAft>
            </a:pPr>
            <a:r>
              <a:rPr sz="2200" b="1" i="0">
                <a:solidFill>
                  <a:srgbClr val="1A1A1A"/>
                </a:solidFill>
                <a:latin typeface="Calibri"/>
              </a:rPr>
              <a:t>What goes here:</a:t>
            </a:r>
          </a:p>
          <a:p>
            <a:pPr algn="l">
              <a:spcAft>
                <a:spcPts val="600"/>
              </a:spcAft>
            </a:pPr>
            <a:r>
              <a:rPr sz="2400" b="0" i="1">
                <a:solidFill>
                  <a:srgbClr val="6B6B6B"/>
                </a:solidFill>
                <a:latin typeface="Calibri"/>
              </a:rPr>
              <a:t>[ Name your framework / method (the VEHICLE) with a memorable name, e.g. The 3-Step ______ Method. If they accept this one belief, every other objection becomes irrelevant. Convince them of ONE thing, never two. ]</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201168"/>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384048"/>
            <a:ext cx="7315200" cy="457200"/>
          </a:xfrm>
          <a:prstGeom prst="rect">
            <a:avLst/>
          </a:prstGeom>
          <a:noFill/>
        </p:spPr>
        <p:txBody>
          <a:bodyPr wrap="square" anchor="t" lIns="45720" rIns="45720" tIns="18288" bIns="18288">
            <a:spAutoFit/>
          </a:bodyPr>
          <a:lstStyle/>
          <a:p>
            <a:pPr algn="l">
              <a:spcAft>
                <a:spcPts val="600"/>
              </a:spcAft>
            </a:pPr>
            <a:r>
              <a:rPr sz="1500" b="1" i="0">
                <a:solidFill>
                  <a:srgbClr val="B08A2E"/>
                </a:solidFill>
                <a:latin typeface="Calibri"/>
              </a:rPr>
              <a:t>THE 3 SECRETS</a:t>
            </a:r>
          </a:p>
        </p:txBody>
      </p:sp>
      <p:pic>
        <p:nvPicPr>
          <p:cNvPr id="5" name="Picture 4" descr="logo.png"/>
          <p:cNvPicPr>
            <a:picLocks noChangeAspect="1"/>
          </p:cNvPicPr>
          <p:nvPr/>
        </p:nvPicPr>
        <p:blipFill>
          <a:blip r:embed="rId2"/>
          <a:stretch>
            <a:fillRect/>
          </a:stretch>
        </p:blipFill>
        <p:spPr>
          <a:xfrm>
            <a:off x="10744200" y="384048"/>
            <a:ext cx="854122" cy="384048"/>
          </a:xfrm>
          <a:prstGeom prst="rect">
            <a:avLst/>
          </a:prstGeom>
        </p:spPr>
      </p:pic>
      <p:sp>
        <p:nvSpPr>
          <p:cNvPr id="6" name="TextBox 5"/>
          <p:cNvSpPr txBox="1"/>
          <p:nvPr/>
        </p:nvSpPr>
        <p:spPr>
          <a:xfrm>
            <a:off x="640080" y="502920"/>
            <a:ext cx="2194560" cy="2194560"/>
          </a:xfrm>
          <a:prstGeom prst="rect">
            <a:avLst/>
          </a:prstGeom>
          <a:noFill/>
        </p:spPr>
        <p:txBody>
          <a:bodyPr wrap="square" anchor="t" lIns="45720" rIns="45720" tIns="18288" bIns="18288">
            <a:spAutoFit/>
          </a:bodyPr>
          <a:lstStyle/>
          <a:p>
            <a:pPr algn="l">
              <a:spcAft>
                <a:spcPts val="600"/>
              </a:spcAft>
            </a:pPr>
            <a:r>
              <a:rPr sz="15000" b="1" i="0">
                <a:solidFill>
                  <a:srgbClr val="E7ECF2"/>
                </a:solidFill>
                <a:latin typeface="Georgia"/>
              </a:rPr>
              <a:t>1</a:t>
            </a:r>
          </a:p>
        </p:txBody>
      </p:sp>
      <p:sp>
        <p:nvSpPr>
          <p:cNvPr id="7" name="TextBox 6"/>
          <p:cNvSpPr txBox="1"/>
          <p:nvPr/>
        </p:nvSpPr>
        <p:spPr>
          <a:xfrm>
            <a:off x="2651760" y="868680"/>
            <a:ext cx="8778240" cy="502920"/>
          </a:xfrm>
          <a:prstGeom prst="rect">
            <a:avLst/>
          </a:prstGeom>
          <a:noFill/>
        </p:spPr>
        <p:txBody>
          <a:bodyPr wrap="square" anchor="t" lIns="45720" rIns="45720" tIns="18288" bIns="18288">
            <a:spAutoFit/>
          </a:bodyPr>
          <a:lstStyle/>
          <a:p>
            <a:pPr algn="l">
              <a:spcAft>
                <a:spcPts val="600"/>
              </a:spcAft>
            </a:pPr>
            <a:r>
              <a:rPr sz="2200" b="1" i="0">
                <a:solidFill>
                  <a:srgbClr val="C7A24B"/>
                </a:solidFill>
                <a:latin typeface="Calibri"/>
              </a:rPr>
              <a:t>SECRET 1</a:t>
            </a:r>
          </a:p>
        </p:txBody>
      </p:sp>
      <p:sp>
        <p:nvSpPr>
          <p:cNvPr id="8" name="TextBox 7"/>
          <p:cNvSpPr txBox="1"/>
          <p:nvPr/>
        </p:nvSpPr>
        <p:spPr>
          <a:xfrm>
            <a:off x="2651760" y="1371600"/>
            <a:ext cx="9052560" cy="1097280"/>
          </a:xfrm>
          <a:prstGeom prst="rect">
            <a:avLst/>
          </a:prstGeom>
          <a:noFill/>
        </p:spPr>
        <p:txBody>
          <a:bodyPr wrap="square" anchor="t" lIns="45720" rIns="45720" tIns="18288" bIns="18288">
            <a:spAutoFit/>
          </a:bodyPr>
          <a:lstStyle/>
          <a:p>
            <a:pPr algn="l">
              <a:spcAft>
                <a:spcPts val="600"/>
              </a:spcAft>
            </a:pPr>
            <a:r>
              <a:rPr sz="4000" b="1" i="0">
                <a:solidFill>
                  <a:srgbClr val="B08A2E"/>
                </a:solidFill>
                <a:latin typeface="Georgia"/>
              </a:rPr>
              <a:t>Break the VEHICLE Belief</a:t>
            </a:r>
          </a:p>
        </p:txBody>
      </p:sp>
      <p:sp>
        <p:nvSpPr>
          <p:cNvPr id="9" name="Rectangle 8"/>
          <p:cNvSpPr/>
          <p:nvPr/>
        </p:nvSpPr>
        <p:spPr>
          <a:xfrm>
            <a:off x="640080" y="2788920"/>
            <a:ext cx="10881360" cy="822960"/>
          </a:xfrm>
          <a:prstGeom prst="rect">
            <a:avLst/>
          </a:prstGeom>
          <a:solidFill>
            <a:srgbClr val="F7F3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834640"/>
            <a:ext cx="10424160" cy="731520"/>
          </a:xfrm>
          <a:prstGeom prst="rect">
            <a:avLst/>
          </a:prstGeom>
          <a:noFill/>
        </p:spPr>
        <p:txBody>
          <a:bodyPr wrap="square" anchor="ctr" lIns="45720" rIns="45720" tIns="18288" bIns="18288">
            <a:spAutoFit/>
          </a:bodyPr>
          <a:lstStyle/>
          <a:p>
            <a:pPr algn="l">
              <a:spcAft>
                <a:spcPts val="600"/>
              </a:spcAft>
            </a:pPr>
            <a:r>
              <a:rPr sz="2200" b="1" i="0">
                <a:solidFill>
                  <a:srgbClr val="1A1A1A"/>
                </a:solidFill>
                <a:latin typeface="Calibri"/>
              </a:rPr>
              <a:t>The false belief: "This opportunity / method does not even work."</a:t>
            </a:r>
          </a:p>
        </p:txBody>
      </p:sp>
      <p:sp>
        <p:nvSpPr>
          <p:cNvPr id="11" name="TextBox 10"/>
          <p:cNvSpPr txBox="1"/>
          <p:nvPr/>
        </p:nvSpPr>
        <p:spPr>
          <a:xfrm>
            <a:off x="640080" y="3840480"/>
            <a:ext cx="6675120" cy="2651760"/>
          </a:xfrm>
          <a:prstGeom prst="rect">
            <a:avLst/>
          </a:prstGeom>
          <a:noFill/>
        </p:spPr>
        <p:txBody>
          <a:bodyPr wrap="square" anchor="t" lIns="45720" rIns="45720" tIns="18288" bIns="18288">
            <a:spAutoFit/>
          </a:bodyPr>
          <a:lstStyle/>
          <a:p>
            <a:pPr algn="l">
              <a:spcAft>
                <a:spcPts val="600"/>
              </a:spcAft>
            </a:pPr>
            <a:r>
              <a:rPr sz="2000" b="1" i="0">
                <a:solidFill>
                  <a:srgbClr val="B08A2E"/>
                </a:solidFill>
                <a:latin typeface="Calibri"/>
              </a:rPr>
              <a:t>Story that breaks it:</a:t>
            </a:r>
          </a:p>
          <a:p>
            <a:pPr algn="l">
              <a:spcAft>
                <a:spcPts val="600"/>
              </a:spcAft>
            </a:pPr>
            <a:r>
              <a:rPr sz="2200" b="0" i="1">
                <a:solidFill>
                  <a:srgbClr val="6B6B6B"/>
                </a:solidFill>
                <a:latin typeface="Calibri"/>
              </a:rPr>
              <a:t>[ Short story or client case study that shatters this belief ]</a:t>
            </a:r>
          </a:p>
          <a:p>
            <a:pPr algn="l">
              <a:spcAft>
                <a:spcPts val="600"/>
              </a:spcAft>
            </a:pPr>
            <a:r>
              <a:rPr sz="2000" b="1" i="0">
                <a:solidFill>
                  <a:srgbClr val="B08A2E"/>
                </a:solidFill>
                <a:latin typeface="Calibri"/>
              </a:rPr>
              <a:t>Teach one real piece of value:</a:t>
            </a:r>
          </a:p>
          <a:p>
            <a:pPr algn="l">
              <a:spcAft>
                <a:spcPts val="600"/>
              </a:spcAft>
            </a:pPr>
            <a:r>
              <a:rPr sz="2200" b="0" i="1">
                <a:solidFill>
                  <a:srgbClr val="6B6B6B"/>
                </a:solidFill>
                <a:latin typeface="Calibri"/>
              </a:rPr>
              <a:t>[ One framework / step / insight tied to this belief ]</a:t>
            </a:r>
          </a:p>
          <a:p>
            <a:pPr algn="l">
              <a:spcAft>
                <a:spcPts val="600"/>
              </a:spcAft>
            </a:pPr>
            <a:r>
              <a:rPr sz="2000" b="1" i="0">
                <a:solidFill>
                  <a:srgbClr val="C7A24B"/>
                </a:solidFill>
                <a:latin typeface="Calibri"/>
              </a:rPr>
              <a:t>Trial close:</a:t>
            </a:r>
          </a:p>
          <a:p>
            <a:pPr algn="l">
              <a:spcAft>
                <a:spcPts val="600"/>
              </a:spcAft>
            </a:pPr>
            <a:r>
              <a:rPr sz="2200" b="0" i="1">
                <a:solidFill>
                  <a:srgbClr val="6B6B6B"/>
                </a:solidFill>
                <a:latin typeface="Calibri"/>
              </a:rPr>
              <a:t>[ "Does that make sense? Can you see how this works for you?" ]</a:t>
            </a:r>
          </a:p>
        </p:txBody>
      </p:sp>
      <p:pic>
        <p:nvPicPr>
          <p:cNvPr id="12" name="Picture 11" descr="clip1.png"/>
          <p:cNvPicPr>
            <a:picLocks noChangeAspect="1"/>
          </p:cNvPicPr>
          <p:nvPr/>
        </p:nvPicPr>
        <p:blipFill>
          <a:blip r:embed="rId3"/>
          <a:srcRect t="31497" b="31497"/>
          <a:stretch>
            <a:fillRect/>
          </a:stretch>
        </p:blipFill>
        <p:spPr>
          <a:xfrm>
            <a:off x="7589520" y="3840480"/>
            <a:ext cx="3931920" cy="2606040"/>
          </a:xfrm>
          <a:prstGeom prst="rect">
            <a:avLst/>
          </a:prstGeom>
        </p:spPr>
      </p:pic>
      <p:sp>
        <p:nvSpPr>
          <p:cNvPr id="13" name="Rectangle 12"/>
          <p:cNvSpPr/>
          <p:nvPr/>
        </p:nvSpPr>
        <p:spPr>
          <a:xfrm>
            <a:off x="7589520" y="3840480"/>
            <a:ext cx="73152" cy="260604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40080" y="6446520"/>
            <a:ext cx="10881360" cy="365760"/>
          </a:xfrm>
          <a:prstGeom prst="rect">
            <a:avLst/>
          </a:prstGeom>
          <a:noFill/>
        </p:spPr>
        <p:txBody>
          <a:bodyPr wrap="square" anchor="t" lIns="45720" rIns="45720" tIns="18288" bIns="18288">
            <a:spAutoFit/>
          </a:bodyPr>
          <a:lstStyle/>
          <a:p>
            <a:pPr algn="l">
              <a:spcAft>
                <a:spcPts val="600"/>
              </a:spcAft>
            </a:pPr>
            <a:r>
              <a:rPr sz="1600" b="0" i="0">
                <a:solidFill>
                  <a:srgbClr val="6B6B6B"/>
                </a:solidFill>
                <a:latin typeface="Calibri"/>
              </a:rPr>
              <a:t>New belief: New belief to install: the VEHICLE itself is legitimate and works.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201168"/>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384048"/>
            <a:ext cx="7315200" cy="457200"/>
          </a:xfrm>
          <a:prstGeom prst="rect">
            <a:avLst/>
          </a:prstGeom>
          <a:noFill/>
        </p:spPr>
        <p:txBody>
          <a:bodyPr wrap="square" anchor="t" lIns="45720" rIns="45720" tIns="18288" bIns="18288">
            <a:spAutoFit/>
          </a:bodyPr>
          <a:lstStyle/>
          <a:p>
            <a:pPr algn="l">
              <a:spcAft>
                <a:spcPts val="600"/>
              </a:spcAft>
            </a:pPr>
            <a:r>
              <a:rPr sz="1500" b="1" i="0">
                <a:solidFill>
                  <a:srgbClr val="B08A2E"/>
                </a:solidFill>
                <a:latin typeface="Calibri"/>
              </a:rPr>
              <a:t>THE 3 SECRETS</a:t>
            </a:r>
          </a:p>
        </p:txBody>
      </p:sp>
      <p:pic>
        <p:nvPicPr>
          <p:cNvPr id="5" name="Picture 4" descr="logo.png"/>
          <p:cNvPicPr>
            <a:picLocks noChangeAspect="1"/>
          </p:cNvPicPr>
          <p:nvPr/>
        </p:nvPicPr>
        <p:blipFill>
          <a:blip r:embed="rId2"/>
          <a:stretch>
            <a:fillRect/>
          </a:stretch>
        </p:blipFill>
        <p:spPr>
          <a:xfrm>
            <a:off x="10744200" y="384048"/>
            <a:ext cx="854122" cy="384048"/>
          </a:xfrm>
          <a:prstGeom prst="rect">
            <a:avLst/>
          </a:prstGeom>
        </p:spPr>
      </p:pic>
      <p:sp>
        <p:nvSpPr>
          <p:cNvPr id="6" name="TextBox 5"/>
          <p:cNvSpPr txBox="1"/>
          <p:nvPr/>
        </p:nvSpPr>
        <p:spPr>
          <a:xfrm>
            <a:off x="640080" y="502920"/>
            <a:ext cx="2194560" cy="2194560"/>
          </a:xfrm>
          <a:prstGeom prst="rect">
            <a:avLst/>
          </a:prstGeom>
          <a:noFill/>
        </p:spPr>
        <p:txBody>
          <a:bodyPr wrap="square" anchor="t" lIns="45720" rIns="45720" tIns="18288" bIns="18288">
            <a:spAutoFit/>
          </a:bodyPr>
          <a:lstStyle/>
          <a:p>
            <a:pPr algn="l">
              <a:spcAft>
                <a:spcPts val="600"/>
              </a:spcAft>
            </a:pPr>
            <a:r>
              <a:rPr sz="15000" b="1" i="0">
                <a:solidFill>
                  <a:srgbClr val="E7ECF2"/>
                </a:solidFill>
                <a:latin typeface="Georgia"/>
              </a:rPr>
              <a:t>2</a:t>
            </a:r>
          </a:p>
        </p:txBody>
      </p:sp>
      <p:sp>
        <p:nvSpPr>
          <p:cNvPr id="7" name="TextBox 6"/>
          <p:cNvSpPr txBox="1"/>
          <p:nvPr/>
        </p:nvSpPr>
        <p:spPr>
          <a:xfrm>
            <a:off x="2651760" y="868680"/>
            <a:ext cx="8778240" cy="502920"/>
          </a:xfrm>
          <a:prstGeom prst="rect">
            <a:avLst/>
          </a:prstGeom>
          <a:noFill/>
        </p:spPr>
        <p:txBody>
          <a:bodyPr wrap="square" anchor="t" lIns="45720" rIns="45720" tIns="18288" bIns="18288">
            <a:spAutoFit/>
          </a:bodyPr>
          <a:lstStyle/>
          <a:p>
            <a:pPr algn="l">
              <a:spcAft>
                <a:spcPts val="600"/>
              </a:spcAft>
            </a:pPr>
            <a:r>
              <a:rPr sz="2200" b="1" i="0">
                <a:solidFill>
                  <a:srgbClr val="C7A24B"/>
                </a:solidFill>
                <a:latin typeface="Calibri"/>
              </a:rPr>
              <a:t>SECRET 2</a:t>
            </a:r>
          </a:p>
        </p:txBody>
      </p:sp>
      <p:sp>
        <p:nvSpPr>
          <p:cNvPr id="8" name="TextBox 7"/>
          <p:cNvSpPr txBox="1"/>
          <p:nvPr/>
        </p:nvSpPr>
        <p:spPr>
          <a:xfrm>
            <a:off x="2651760" y="1371600"/>
            <a:ext cx="9052560" cy="1097280"/>
          </a:xfrm>
          <a:prstGeom prst="rect">
            <a:avLst/>
          </a:prstGeom>
          <a:noFill/>
        </p:spPr>
        <p:txBody>
          <a:bodyPr wrap="square" anchor="t" lIns="45720" rIns="45720" tIns="18288" bIns="18288">
            <a:spAutoFit/>
          </a:bodyPr>
          <a:lstStyle/>
          <a:p>
            <a:pPr algn="l">
              <a:spcAft>
                <a:spcPts val="600"/>
              </a:spcAft>
            </a:pPr>
            <a:r>
              <a:rPr sz="4000" b="1" i="0">
                <a:solidFill>
                  <a:srgbClr val="B08A2E"/>
                </a:solidFill>
                <a:latin typeface="Georgia"/>
              </a:rPr>
              <a:t>Break the INTERNAL Belief</a:t>
            </a:r>
          </a:p>
        </p:txBody>
      </p:sp>
      <p:sp>
        <p:nvSpPr>
          <p:cNvPr id="9" name="Rectangle 8"/>
          <p:cNvSpPr/>
          <p:nvPr/>
        </p:nvSpPr>
        <p:spPr>
          <a:xfrm>
            <a:off x="640080" y="2788920"/>
            <a:ext cx="10881360" cy="822960"/>
          </a:xfrm>
          <a:prstGeom prst="rect">
            <a:avLst/>
          </a:prstGeom>
          <a:solidFill>
            <a:srgbClr val="F7F3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834640"/>
            <a:ext cx="10424160" cy="731520"/>
          </a:xfrm>
          <a:prstGeom prst="rect">
            <a:avLst/>
          </a:prstGeom>
          <a:noFill/>
        </p:spPr>
        <p:txBody>
          <a:bodyPr wrap="square" anchor="ctr" lIns="45720" rIns="45720" tIns="18288" bIns="18288">
            <a:spAutoFit/>
          </a:bodyPr>
          <a:lstStyle/>
          <a:p>
            <a:pPr algn="l">
              <a:spcAft>
                <a:spcPts val="600"/>
              </a:spcAft>
            </a:pPr>
            <a:r>
              <a:rPr sz="2200" b="1" i="0">
                <a:solidFill>
                  <a:srgbClr val="1A1A1A"/>
                </a:solidFill>
                <a:latin typeface="Calibri"/>
              </a:rPr>
              <a:t>The false belief: "It works for others, but I cannot do it."</a:t>
            </a:r>
          </a:p>
        </p:txBody>
      </p:sp>
      <p:sp>
        <p:nvSpPr>
          <p:cNvPr id="11" name="TextBox 10"/>
          <p:cNvSpPr txBox="1"/>
          <p:nvPr/>
        </p:nvSpPr>
        <p:spPr>
          <a:xfrm>
            <a:off x="640080" y="3840480"/>
            <a:ext cx="6675120" cy="2651760"/>
          </a:xfrm>
          <a:prstGeom prst="rect">
            <a:avLst/>
          </a:prstGeom>
          <a:noFill/>
        </p:spPr>
        <p:txBody>
          <a:bodyPr wrap="square" anchor="t" lIns="45720" rIns="45720" tIns="18288" bIns="18288">
            <a:spAutoFit/>
          </a:bodyPr>
          <a:lstStyle/>
          <a:p>
            <a:pPr algn="l">
              <a:spcAft>
                <a:spcPts val="600"/>
              </a:spcAft>
            </a:pPr>
            <a:r>
              <a:rPr sz="2000" b="1" i="0">
                <a:solidFill>
                  <a:srgbClr val="B08A2E"/>
                </a:solidFill>
                <a:latin typeface="Calibri"/>
              </a:rPr>
              <a:t>Story that breaks it:</a:t>
            </a:r>
          </a:p>
          <a:p>
            <a:pPr algn="l">
              <a:spcAft>
                <a:spcPts val="600"/>
              </a:spcAft>
            </a:pPr>
            <a:r>
              <a:rPr sz="2200" b="0" i="1">
                <a:solidFill>
                  <a:srgbClr val="6B6B6B"/>
                </a:solidFill>
                <a:latin typeface="Calibri"/>
              </a:rPr>
              <a:t>[ Short story or client case study that shatters this belief ]</a:t>
            </a:r>
          </a:p>
          <a:p>
            <a:pPr algn="l">
              <a:spcAft>
                <a:spcPts val="600"/>
              </a:spcAft>
            </a:pPr>
            <a:r>
              <a:rPr sz="2000" b="1" i="0">
                <a:solidFill>
                  <a:srgbClr val="B08A2E"/>
                </a:solidFill>
                <a:latin typeface="Calibri"/>
              </a:rPr>
              <a:t>Teach one real piece of value:</a:t>
            </a:r>
          </a:p>
          <a:p>
            <a:pPr algn="l">
              <a:spcAft>
                <a:spcPts val="600"/>
              </a:spcAft>
            </a:pPr>
            <a:r>
              <a:rPr sz="2200" b="0" i="1">
                <a:solidFill>
                  <a:srgbClr val="6B6B6B"/>
                </a:solidFill>
                <a:latin typeface="Calibri"/>
              </a:rPr>
              <a:t>[ One framework / step / insight tied to this belief ]</a:t>
            </a:r>
          </a:p>
          <a:p>
            <a:pPr algn="l">
              <a:spcAft>
                <a:spcPts val="600"/>
              </a:spcAft>
            </a:pPr>
            <a:r>
              <a:rPr sz="2000" b="1" i="0">
                <a:solidFill>
                  <a:srgbClr val="C7A24B"/>
                </a:solidFill>
                <a:latin typeface="Calibri"/>
              </a:rPr>
              <a:t>Trial close:</a:t>
            </a:r>
          </a:p>
          <a:p>
            <a:pPr algn="l">
              <a:spcAft>
                <a:spcPts val="600"/>
              </a:spcAft>
            </a:pPr>
            <a:r>
              <a:rPr sz="2200" b="0" i="1">
                <a:solidFill>
                  <a:srgbClr val="6B6B6B"/>
                </a:solidFill>
                <a:latin typeface="Calibri"/>
              </a:rPr>
              <a:t>[ "Does that make sense? Can you see how this works for you?" ]</a:t>
            </a:r>
          </a:p>
        </p:txBody>
      </p:sp>
      <p:pic>
        <p:nvPicPr>
          <p:cNvPr id="12" name="Picture 11" descr="clip2.png"/>
          <p:cNvPicPr>
            <a:picLocks noChangeAspect="1"/>
          </p:cNvPicPr>
          <p:nvPr/>
        </p:nvPicPr>
        <p:blipFill>
          <a:blip r:embed="rId3"/>
          <a:srcRect t="31497" b="31497"/>
          <a:stretch>
            <a:fillRect/>
          </a:stretch>
        </p:blipFill>
        <p:spPr>
          <a:xfrm>
            <a:off x="7589520" y="3840480"/>
            <a:ext cx="3931920" cy="2606040"/>
          </a:xfrm>
          <a:prstGeom prst="rect">
            <a:avLst/>
          </a:prstGeom>
        </p:spPr>
      </p:pic>
      <p:sp>
        <p:nvSpPr>
          <p:cNvPr id="13" name="Rectangle 12"/>
          <p:cNvSpPr/>
          <p:nvPr/>
        </p:nvSpPr>
        <p:spPr>
          <a:xfrm>
            <a:off x="7589520" y="3840480"/>
            <a:ext cx="73152" cy="260604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40080" y="6446520"/>
            <a:ext cx="10881360" cy="365760"/>
          </a:xfrm>
          <a:prstGeom prst="rect">
            <a:avLst/>
          </a:prstGeom>
          <a:noFill/>
        </p:spPr>
        <p:txBody>
          <a:bodyPr wrap="square" anchor="t" lIns="45720" rIns="45720" tIns="18288" bIns="18288">
            <a:spAutoFit/>
          </a:bodyPr>
          <a:lstStyle/>
          <a:p>
            <a:pPr algn="l">
              <a:spcAft>
                <a:spcPts val="600"/>
              </a:spcAft>
            </a:pPr>
            <a:r>
              <a:rPr sz="1600" b="0" i="0">
                <a:solidFill>
                  <a:srgbClr val="6B6B6B"/>
                </a:solidFill>
                <a:latin typeface="Calibri"/>
              </a:rPr>
              <a:t>New belief: New belief to install: YOU personally have what it takes to do this.</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201168"/>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384048"/>
            <a:ext cx="7315200" cy="457200"/>
          </a:xfrm>
          <a:prstGeom prst="rect">
            <a:avLst/>
          </a:prstGeom>
          <a:noFill/>
        </p:spPr>
        <p:txBody>
          <a:bodyPr wrap="square" anchor="t" lIns="45720" rIns="45720" tIns="18288" bIns="18288">
            <a:spAutoFit/>
          </a:bodyPr>
          <a:lstStyle/>
          <a:p>
            <a:pPr algn="l">
              <a:spcAft>
                <a:spcPts val="600"/>
              </a:spcAft>
            </a:pPr>
            <a:r>
              <a:rPr sz="1500" b="1" i="0">
                <a:solidFill>
                  <a:srgbClr val="B08A2E"/>
                </a:solidFill>
                <a:latin typeface="Calibri"/>
              </a:rPr>
              <a:t>THE 3 SECRETS</a:t>
            </a:r>
          </a:p>
        </p:txBody>
      </p:sp>
      <p:pic>
        <p:nvPicPr>
          <p:cNvPr id="5" name="Picture 4" descr="logo.png"/>
          <p:cNvPicPr>
            <a:picLocks noChangeAspect="1"/>
          </p:cNvPicPr>
          <p:nvPr/>
        </p:nvPicPr>
        <p:blipFill>
          <a:blip r:embed="rId2"/>
          <a:stretch>
            <a:fillRect/>
          </a:stretch>
        </p:blipFill>
        <p:spPr>
          <a:xfrm>
            <a:off x="10744200" y="384048"/>
            <a:ext cx="854122" cy="384048"/>
          </a:xfrm>
          <a:prstGeom prst="rect">
            <a:avLst/>
          </a:prstGeom>
        </p:spPr>
      </p:pic>
      <p:sp>
        <p:nvSpPr>
          <p:cNvPr id="6" name="TextBox 5"/>
          <p:cNvSpPr txBox="1"/>
          <p:nvPr/>
        </p:nvSpPr>
        <p:spPr>
          <a:xfrm>
            <a:off x="640080" y="502920"/>
            <a:ext cx="2194560" cy="2194560"/>
          </a:xfrm>
          <a:prstGeom prst="rect">
            <a:avLst/>
          </a:prstGeom>
          <a:noFill/>
        </p:spPr>
        <p:txBody>
          <a:bodyPr wrap="square" anchor="t" lIns="45720" rIns="45720" tIns="18288" bIns="18288">
            <a:spAutoFit/>
          </a:bodyPr>
          <a:lstStyle/>
          <a:p>
            <a:pPr algn="l">
              <a:spcAft>
                <a:spcPts val="600"/>
              </a:spcAft>
            </a:pPr>
            <a:r>
              <a:rPr sz="15000" b="1" i="0">
                <a:solidFill>
                  <a:srgbClr val="E7ECF2"/>
                </a:solidFill>
                <a:latin typeface="Georgia"/>
              </a:rPr>
              <a:t>3</a:t>
            </a:r>
          </a:p>
        </p:txBody>
      </p:sp>
      <p:sp>
        <p:nvSpPr>
          <p:cNvPr id="7" name="TextBox 6"/>
          <p:cNvSpPr txBox="1"/>
          <p:nvPr/>
        </p:nvSpPr>
        <p:spPr>
          <a:xfrm>
            <a:off x="2651760" y="868680"/>
            <a:ext cx="8778240" cy="502920"/>
          </a:xfrm>
          <a:prstGeom prst="rect">
            <a:avLst/>
          </a:prstGeom>
          <a:noFill/>
        </p:spPr>
        <p:txBody>
          <a:bodyPr wrap="square" anchor="t" lIns="45720" rIns="45720" tIns="18288" bIns="18288">
            <a:spAutoFit/>
          </a:bodyPr>
          <a:lstStyle/>
          <a:p>
            <a:pPr algn="l">
              <a:spcAft>
                <a:spcPts val="600"/>
              </a:spcAft>
            </a:pPr>
            <a:r>
              <a:rPr sz="2200" b="1" i="0">
                <a:solidFill>
                  <a:srgbClr val="C7A24B"/>
                </a:solidFill>
                <a:latin typeface="Calibri"/>
              </a:rPr>
              <a:t>SECRET 3</a:t>
            </a:r>
          </a:p>
        </p:txBody>
      </p:sp>
      <p:sp>
        <p:nvSpPr>
          <p:cNvPr id="8" name="TextBox 7"/>
          <p:cNvSpPr txBox="1"/>
          <p:nvPr/>
        </p:nvSpPr>
        <p:spPr>
          <a:xfrm>
            <a:off x="2651760" y="1371600"/>
            <a:ext cx="9052560" cy="1097280"/>
          </a:xfrm>
          <a:prstGeom prst="rect">
            <a:avLst/>
          </a:prstGeom>
          <a:noFill/>
        </p:spPr>
        <p:txBody>
          <a:bodyPr wrap="square" anchor="t" lIns="45720" rIns="45720" tIns="18288" bIns="18288">
            <a:spAutoFit/>
          </a:bodyPr>
          <a:lstStyle/>
          <a:p>
            <a:pPr algn="l">
              <a:spcAft>
                <a:spcPts val="600"/>
              </a:spcAft>
            </a:pPr>
            <a:r>
              <a:rPr sz="4000" b="1" i="0">
                <a:solidFill>
                  <a:srgbClr val="B08A2E"/>
                </a:solidFill>
                <a:latin typeface="Georgia"/>
              </a:rPr>
              <a:t>Break the EXTERNAL Belief</a:t>
            </a:r>
          </a:p>
        </p:txBody>
      </p:sp>
      <p:sp>
        <p:nvSpPr>
          <p:cNvPr id="9" name="Rectangle 8"/>
          <p:cNvSpPr/>
          <p:nvPr/>
        </p:nvSpPr>
        <p:spPr>
          <a:xfrm>
            <a:off x="640080" y="2788920"/>
            <a:ext cx="10881360" cy="822960"/>
          </a:xfrm>
          <a:prstGeom prst="rect">
            <a:avLst/>
          </a:prstGeom>
          <a:solidFill>
            <a:srgbClr val="F7F3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834640"/>
            <a:ext cx="10424160" cy="731520"/>
          </a:xfrm>
          <a:prstGeom prst="rect">
            <a:avLst/>
          </a:prstGeom>
          <a:noFill/>
        </p:spPr>
        <p:txBody>
          <a:bodyPr wrap="square" anchor="ctr" lIns="45720" rIns="45720" tIns="18288" bIns="18288">
            <a:spAutoFit/>
          </a:bodyPr>
          <a:lstStyle/>
          <a:p>
            <a:pPr algn="l">
              <a:spcAft>
                <a:spcPts val="600"/>
              </a:spcAft>
            </a:pPr>
            <a:r>
              <a:rPr sz="2200" b="1" i="0">
                <a:solidFill>
                  <a:srgbClr val="1A1A1A"/>
                </a:solidFill>
                <a:latin typeface="Calibri"/>
              </a:rPr>
              <a:t>The false belief: "Outside forces (time, money, tools) will stop me."</a:t>
            </a:r>
          </a:p>
        </p:txBody>
      </p:sp>
      <p:sp>
        <p:nvSpPr>
          <p:cNvPr id="11" name="TextBox 10"/>
          <p:cNvSpPr txBox="1"/>
          <p:nvPr/>
        </p:nvSpPr>
        <p:spPr>
          <a:xfrm>
            <a:off x="640080" y="3840480"/>
            <a:ext cx="6675120" cy="2651760"/>
          </a:xfrm>
          <a:prstGeom prst="rect">
            <a:avLst/>
          </a:prstGeom>
          <a:noFill/>
        </p:spPr>
        <p:txBody>
          <a:bodyPr wrap="square" anchor="t" lIns="45720" rIns="45720" tIns="18288" bIns="18288">
            <a:spAutoFit/>
          </a:bodyPr>
          <a:lstStyle/>
          <a:p>
            <a:pPr algn="l">
              <a:spcAft>
                <a:spcPts val="600"/>
              </a:spcAft>
            </a:pPr>
            <a:r>
              <a:rPr sz="2000" b="1" i="0">
                <a:solidFill>
                  <a:srgbClr val="B08A2E"/>
                </a:solidFill>
                <a:latin typeface="Calibri"/>
              </a:rPr>
              <a:t>Story that breaks it:</a:t>
            </a:r>
          </a:p>
          <a:p>
            <a:pPr algn="l">
              <a:spcAft>
                <a:spcPts val="600"/>
              </a:spcAft>
            </a:pPr>
            <a:r>
              <a:rPr sz="2200" b="0" i="1">
                <a:solidFill>
                  <a:srgbClr val="6B6B6B"/>
                </a:solidFill>
                <a:latin typeface="Calibri"/>
              </a:rPr>
              <a:t>[ Short story or client case study that shatters this belief ]</a:t>
            </a:r>
          </a:p>
          <a:p>
            <a:pPr algn="l">
              <a:spcAft>
                <a:spcPts val="600"/>
              </a:spcAft>
            </a:pPr>
            <a:r>
              <a:rPr sz="2000" b="1" i="0">
                <a:solidFill>
                  <a:srgbClr val="B08A2E"/>
                </a:solidFill>
                <a:latin typeface="Calibri"/>
              </a:rPr>
              <a:t>Teach one real piece of value:</a:t>
            </a:r>
          </a:p>
          <a:p>
            <a:pPr algn="l">
              <a:spcAft>
                <a:spcPts val="600"/>
              </a:spcAft>
            </a:pPr>
            <a:r>
              <a:rPr sz="2200" b="0" i="1">
                <a:solidFill>
                  <a:srgbClr val="6B6B6B"/>
                </a:solidFill>
                <a:latin typeface="Calibri"/>
              </a:rPr>
              <a:t>[ One framework / step / insight tied to this belief ]</a:t>
            </a:r>
          </a:p>
          <a:p>
            <a:pPr algn="l">
              <a:spcAft>
                <a:spcPts val="600"/>
              </a:spcAft>
            </a:pPr>
            <a:r>
              <a:rPr sz="2000" b="1" i="0">
                <a:solidFill>
                  <a:srgbClr val="C7A24B"/>
                </a:solidFill>
                <a:latin typeface="Calibri"/>
              </a:rPr>
              <a:t>Trial close:</a:t>
            </a:r>
          </a:p>
          <a:p>
            <a:pPr algn="l">
              <a:spcAft>
                <a:spcPts val="600"/>
              </a:spcAft>
            </a:pPr>
            <a:r>
              <a:rPr sz="2200" b="0" i="1">
                <a:solidFill>
                  <a:srgbClr val="6B6B6B"/>
                </a:solidFill>
                <a:latin typeface="Calibri"/>
              </a:rPr>
              <a:t>[ "Does that make sense? Can you see how this works for you?" ]</a:t>
            </a:r>
          </a:p>
        </p:txBody>
      </p:sp>
      <p:pic>
        <p:nvPicPr>
          <p:cNvPr id="12" name="Picture 11" descr="clip3.png"/>
          <p:cNvPicPr>
            <a:picLocks noChangeAspect="1"/>
          </p:cNvPicPr>
          <p:nvPr/>
        </p:nvPicPr>
        <p:blipFill>
          <a:blip r:embed="rId3"/>
          <a:srcRect t="31497" b="31497"/>
          <a:stretch>
            <a:fillRect/>
          </a:stretch>
        </p:blipFill>
        <p:spPr>
          <a:xfrm>
            <a:off x="7589520" y="3840480"/>
            <a:ext cx="3931920" cy="2606040"/>
          </a:xfrm>
          <a:prstGeom prst="rect">
            <a:avLst/>
          </a:prstGeom>
        </p:spPr>
      </p:pic>
      <p:sp>
        <p:nvSpPr>
          <p:cNvPr id="13" name="Rectangle 12"/>
          <p:cNvSpPr/>
          <p:nvPr/>
        </p:nvSpPr>
        <p:spPr>
          <a:xfrm>
            <a:off x="7589520" y="3840480"/>
            <a:ext cx="73152" cy="260604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40080" y="6446520"/>
            <a:ext cx="10881360" cy="365760"/>
          </a:xfrm>
          <a:prstGeom prst="rect">
            <a:avLst/>
          </a:prstGeom>
          <a:noFill/>
        </p:spPr>
        <p:txBody>
          <a:bodyPr wrap="square" anchor="t" lIns="45720" rIns="45720" tIns="18288" bIns="18288">
            <a:spAutoFit/>
          </a:bodyPr>
          <a:lstStyle/>
          <a:p>
            <a:pPr algn="l">
              <a:spcAft>
                <a:spcPts val="600"/>
              </a:spcAft>
            </a:pPr>
            <a:r>
              <a:rPr sz="1600" b="0" i="0">
                <a:solidFill>
                  <a:srgbClr val="6B6B6B"/>
                </a:solidFill>
                <a:latin typeface="Calibri"/>
              </a:rPr>
              <a:t>New belief: New belief to install: outside obstacles will not stop you either.</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201168"/>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384048"/>
            <a:ext cx="7315200" cy="457200"/>
          </a:xfrm>
          <a:prstGeom prst="rect">
            <a:avLst/>
          </a:prstGeom>
          <a:noFill/>
        </p:spPr>
        <p:txBody>
          <a:bodyPr wrap="square" anchor="t" lIns="45720" rIns="45720" tIns="18288" bIns="18288">
            <a:spAutoFit/>
          </a:bodyPr>
          <a:lstStyle/>
          <a:p>
            <a:pPr algn="l">
              <a:spcAft>
                <a:spcPts val="600"/>
              </a:spcAft>
            </a:pPr>
            <a:r>
              <a:rPr sz="1500" b="1" i="0">
                <a:solidFill>
                  <a:srgbClr val="B08A2E"/>
                </a:solidFill>
                <a:latin typeface="Calibri"/>
              </a:rPr>
              <a:t>THE TRANSITION</a:t>
            </a:r>
          </a:p>
        </p:txBody>
      </p:sp>
      <p:pic>
        <p:nvPicPr>
          <p:cNvPr id="5" name="Picture 4" descr="logo.png"/>
          <p:cNvPicPr>
            <a:picLocks noChangeAspect="1"/>
          </p:cNvPicPr>
          <p:nvPr/>
        </p:nvPicPr>
        <p:blipFill>
          <a:blip r:embed="rId2"/>
          <a:stretch>
            <a:fillRect/>
          </a:stretch>
        </p:blipFill>
        <p:spPr>
          <a:xfrm>
            <a:off x="10744200" y="384048"/>
            <a:ext cx="854122" cy="384048"/>
          </a:xfrm>
          <a:prstGeom prst="rect">
            <a:avLst/>
          </a:prstGeom>
        </p:spPr>
      </p:pic>
      <p:sp>
        <p:nvSpPr>
          <p:cNvPr id="6" name="Rectangle 5"/>
          <p:cNvSpPr/>
          <p:nvPr/>
        </p:nvSpPr>
        <p:spPr>
          <a:xfrm>
            <a:off x="640080" y="932688"/>
            <a:ext cx="146304" cy="822960"/>
          </a:xfrm>
          <a:prstGeom prst="rect">
            <a:avLst/>
          </a:prstGeom>
          <a:solidFill>
            <a:srgbClr val="C7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822960"/>
            <a:ext cx="10424160" cy="1188720"/>
          </a:xfrm>
          <a:prstGeom prst="rect">
            <a:avLst/>
          </a:prstGeom>
          <a:noFill/>
        </p:spPr>
        <p:txBody>
          <a:bodyPr wrap="square" anchor="t" lIns="45720" rIns="45720" tIns="18288" bIns="18288">
            <a:spAutoFit/>
          </a:bodyPr>
          <a:lstStyle/>
          <a:p>
            <a:pPr algn="l">
              <a:spcAft>
                <a:spcPts val="600"/>
              </a:spcAft>
            </a:pPr>
            <a:r>
              <a:rPr sz="4600" b="1" i="0">
                <a:solidFill>
                  <a:srgbClr val="B08A2E"/>
                </a:solidFill>
                <a:latin typeface="Georgia"/>
              </a:rPr>
              <a:t>The Transition</a:t>
            </a:r>
          </a:p>
        </p:txBody>
      </p:sp>
      <p:sp>
        <p:nvSpPr>
          <p:cNvPr id="8" name="TextBox 7"/>
          <p:cNvSpPr txBox="1"/>
          <p:nvPr/>
        </p:nvSpPr>
        <p:spPr>
          <a:xfrm>
            <a:off x="640080" y="2377440"/>
            <a:ext cx="10881360" cy="2194560"/>
          </a:xfrm>
          <a:prstGeom prst="rect">
            <a:avLst/>
          </a:prstGeom>
          <a:noFill/>
        </p:spPr>
        <p:txBody>
          <a:bodyPr wrap="square" anchor="ctr" lIns="45720" rIns="45720" tIns="18288" bIns="18288">
            <a:spAutoFit/>
          </a:bodyPr>
          <a:lstStyle/>
          <a:p>
            <a:pPr algn="l">
              <a:spcAft>
                <a:spcPts val="600"/>
              </a:spcAft>
            </a:pPr>
            <a:r>
              <a:rPr sz="3400" b="0" i="1">
                <a:solidFill>
                  <a:srgbClr val="6B6B6B"/>
                </a:solidFill>
                <a:latin typeface="Calibri"/>
              </a:rPr>
              <a:t>[ "Let me ask you a question..." ]</a:t>
            </a:r>
          </a:p>
          <a:p>
            <a:pPr algn="l">
              <a:spcAft>
                <a:spcPts val="600"/>
              </a:spcAft>
            </a:pPr>
            <a:r>
              <a:rPr sz="3000" b="0" i="1">
                <a:solidFill>
                  <a:srgbClr val="6B6B6B"/>
                </a:solidFill>
                <a:latin typeface="Calibri"/>
              </a:rPr>
              <a:t>[ "Is it okay if I spend the next few minutes showing you the exact tool / program / service I built to help you do all of this?" ]</a:t>
            </a:r>
          </a:p>
        </p:txBody>
      </p:sp>
      <p:sp>
        <p:nvSpPr>
          <p:cNvPr id="9" name="TextBox 8"/>
          <p:cNvSpPr txBox="1"/>
          <p:nvPr/>
        </p:nvSpPr>
        <p:spPr>
          <a:xfrm>
            <a:off x="640080" y="5120640"/>
            <a:ext cx="10881360" cy="731520"/>
          </a:xfrm>
          <a:prstGeom prst="rect">
            <a:avLst/>
          </a:prstGeom>
          <a:noFill/>
        </p:spPr>
        <p:txBody>
          <a:bodyPr wrap="square" anchor="t" lIns="45720" rIns="45720" tIns="18288" bIns="18288">
            <a:spAutoFit/>
          </a:bodyPr>
          <a:lstStyle/>
          <a:p>
            <a:pPr algn="l">
              <a:spcAft>
                <a:spcPts val="600"/>
              </a:spcAft>
            </a:pPr>
            <a:r>
              <a:rPr sz="2400" b="1" i="0">
                <a:solidFill>
                  <a:srgbClr val="C7A24B"/>
                </a:solidFill>
                <a:latin typeface="Calibri"/>
              </a:rPr>
              <a:t>Then pause. Wait for the yes.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